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E17D42E-908C-4425-9AF7-322E20AC6B5B}" type="datetimeFigureOut">
              <a:rPr lang="es-MX" smtClean="0"/>
              <a:t>07/08/2013</a:t>
            </a:fld>
            <a:endParaRPr lang="es-MX"/>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MX"/>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E3B7304-AF2C-48C2-9DE4-45FDF5591FF7}" type="slidenum">
              <a:rPr lang="es-MX" smtClean="0"/>
              <a:t>‹Nº›</a:t>
            </a:fld>
            <a:endParaRPr lang="es-MX"/>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E17D42E-908C-4425-9AF7-322E20AC6B5B}" type="datetimeFigureOut">
              <a:rPr lang="es-MX" smtClean="0"/>
              <a:t>07/08/2013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E3B7304-AF2C-48C2-9DE4-45FDF5591FF7}"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E17D42E-908C-4425-9AF7-322E20AC6B5B}" type="datetimeFigureOut">
              <a:rPr lang="es-MX" smtClean="0"/>
              <a:t>07/08/2013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E3B7304-AF2C-48C2-9DE4-45FDF5591FF7}"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E17D42E-908C-4425-9AF7-322E20AC6B5B}" type="datetimeFigureOut">
              <a:rPr lang="es-MX" smtClean="0"/>
              <a:t>07/08/2013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E3B7304-AF2C-48C2-9DE4-45FDF5591FF7}"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E17D42E-908C-4425-9AF7-322E20AC6B5B}" type="datetimeFigureOut">
              <a:rPr lang="es-MX" smtClean="0"/>
              <a:t>07/08/2013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E3B7304-AF2C-48C2-9DE4-45FDF5591FF7}"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AE17D42E-908C-4425-9AF7-322E20AC6B5B}" type="datetimeFigureOut">
              <a:rPr lang="es-MX" smtClean="0"/>
              <a:t>07/08/2013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E3B7304-AF2C-48C2-9DE4-45FDF5591FF7}" type="slidenum">
              <a:rPr lang="es-MX" smtClean="0"/>
              <a:t>‹Nº›</a:t>
            </a:fld>
            <a:endParaRPr lang="es-MX"/>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E17D42E-908C-4425-9AF7-322E20AC6B5B}" type="datetimeFigureOut">
              <a:rPr lang="es-MX" smtClean="0"/>
              <a:t>07/08/2013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2E3B7304-AF2C-48C2-9DE4-45FDF5591FF7}"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AE17D42E-908C-4425-9AF7-322E20AC6B5B}" type="datetimeFigureOut">
              <a:rPr lang="es-MX" smtClean="0"/>
              <a:t>07/08/2013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2E3B7304-AF2C-48C2-9DE4-45FDF5591FF7}"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17D42E-908C-4425-9AF7-322E20AC6B5B}" type="datetimeFigureOut">
              <a:rPr lang="es-MX" smtClean="0"/>
              <a:t>07/08/2013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2E3B7304-AF2C-48C2-9DE4-45FDF5591FF7}"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E17D42E-908C-4425-9AF7-322E20AC6B5B}" type="datetimeFigureOut">
              <a:rPr lang="es-MX" smtClean="0"/>
              <a:t>07/08/2013</a:t>
            </a:fld>
            <a:endParaRPr lang="es-MX"/>
          </a:p>
        </p:txBody>
      </p:sp>
      <p:sp>
        <p:nvSpPr>
          <p:cNvPr id="7" name="Slide Number Placeholder 6"/>
          <p:cNvSpPr>
            <a:spLocks noGrp="1"/>
          </p:cNvSpPr>
          <p:nvPr>
            <p:ph type="sldNum" sz="quarter" idx="12"/>
          </p:nvPr>
        </p:nvSpPr>
        <p:spPr/>
        <p:txBody>
          <a:bodyPr/>
          <a:lstStyle/>
          <a:p>
            <a:fld id="{2E3B7304-AF2C-48C2-9DE4-45FDF5591FF7}" type="slidenum">
              <a:rPr lang="es-MX" smtClean="0"/>
              <a:t>‹Nº›</a:t>
            </a:fld>
            <a:endParaRPr lang="es-MX"/>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E17D42E-908C-4425-9AF7-322E20AC6B5B}" type="datetimeFigureOut">
              <a:rPr lang="es-MX" smtClean="0"/>
              <a:t>07/08/2013</a:t>
            </a:fld>
            <a:endParaRPr lang="es-MX"/>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7" name="Slide Number Placeholder 6"/>
          <p:cNvSpPr>
            <a:spLocks noGrp="1"/>
          </p:cNvSpPr>
          <p:nvPr>
            <p:ph type="sldNum" sz="quarter" idx="12"/>
          </p:nvPr>
        </p:nvSpPr>
        <p:spPr/>
        <p:txBody>
          <a:bodyPr/>
          <a:lstStyle/>
          <a:p>
            <a:fld id="{2E3B7304-AF2C-48C2-9DE4-45FDF5591FF7}"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E17D42E-908C-4425-9AF7-322E20AC6B5B}" type="datetimeFigureOut">
              <a:rPr lang="es-MX" smtClean="0"/>
              <a:t>07/08/2013</a:t>
            </a:fld>
            <a:endParaRPr lang="es-MX"/>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MX"/>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E3B7304-AF2C-48C2-9DE4-45FDF5591FF7}"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733365" y="2132856"/>
            <a:ext cx="3313355" cy="3528392"/>
          </a:xfrm>
        </p:spPr>
        <p:txBody>
          <a:bodyPr>
            <a:noAutofit/>
          </a:bodyPr>
          <a:lstStyle/>
          <a:p>
            <a:r>
              <a:rPr lang="es-MX" sz="2800" dirty="0" smtClean="0"/>
              <a:t>El espacio celebrativo, </a:t>
            </a:r>
            <a:br>
              <a:rPr lang="es-MX" sz="2800" dirty="0" smtClean="0"/>
            </a:br>
            <a:r>
              <a:rPr lang="es-MX" sz="2800" dirty="0" smtClean="0"/>
              <a:t>los lugares y el ajuar litúrgico según el Misal Romano, Tercera Edición</a:t>
            </a:r>
            <a:endParaRPr lang="es-MX" sz="2800" dirty="0"/>
          </a:p>
        </p:txBody>
      </p:sp>
    </p:spTree>
    <p:extLst>
      <p:ext uri="{BB962C8B-B14F-4D97-AF65-F5344CB8AC3E}">
        <p14:creationId xmlns:p14="http://schemas.microsoft.com/office/powerpoint/2010/main" val="3938132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pPr algn="just"/>
            <a:r>
              <a:rPr lang="es-MX" dirty="0"/>
              <a:t>palabras que nos guían en el diseño los espacios, estos </a:t>
            </a:r>
            <a:r>
              <a:rPr lang="es-MX" dirty="0">
                <a:solidFill>
                  <a:srgbClr val="FF0000"/>
                </a:solidFill>
              </a:rPr>
              <a:t>deben ser </a:t>
            </a:r>
            <a:r>
              <a:rPr lang="es-MX" i="1" dirty="0">
                <a:solidFill>
                  <a:srgbClr val="FF0000"/>
                </a:solidFill>
              </a:rPr>
              <a:t>“suficientes”</a:t>
            </a:r>
            <a:r>
              <a:rPr lang="es-MX" dirty="0"/>
              <a:t>: indicando su capacidad de albergar a la comunidad, </a:t>
            </a:r>
            <a:r>
              <a:rPr lang="es-MX" i="1" dirty="0">
                <a:solidFill>
                  <a:srgbClr val="FF0000"/>
                </a:solidFill>
              </a:rPr>
              <a:t>“honestos”</a:t>
            </a:r>
            <a:r>
              <a:rPr lang="es-MX" dirty="0">
                <a:solidFill>
                  <a:srgbClr val="FF0000"/>
                </a:solidFill>
              </a:rPr>
              <a:t> y </a:t>
            </a:r>
            <a:r>
              <a:rPr lang="es-MX" i="1" dirty="0">
                <a:solidFill>
                  <a:srgbClr val="FF0000"/>
                </a:solidFill>
              </a:rPr>
              <a:t>“dignos”</a:t>
            </a:r>
            <a:r>
              <a:rPr lang="es-MX" dirty="0">
                <a:solidFill>
                  <a:schemeClr val="tx1"/>
                </a:solidFill>
              </a:rPr>
              <a:t>: </a:t>
            </a:r>
            <a:r>
              <a:rPr lang="es-MX" dirty="0"/>
              <a:t>en manera que los misterios ahí celebrados no se vean desvirtuados por los usos que puedan darse a los lugares utilizados ya sea antes o después de las celebraciones. </a:t>
            </a:r>
            <a:r>
              <a:rPr lang="es-MX" i="1" dirty="0">
                <a:solidFill>
                  <a:srgbClr val="FF0000"/>
                </a:solidFill>
              </a:rPr>
              <a:t>“Aptos”</a:t>
            </a:r>
            <a:r>
              <a:rPr lang="es-MX" dirty="0">
                <a:solidFill>
                  <a:srgbClr val="FF0000"/>
                </a:solidFill>
              </a:rPr>
              <a:t> </a:t>
            </a:r>
            <a:r>
              <a:rPr lang="es-MX" dirty="0"/>
              <a:t>diseñados o adaptados para la realización de las acciones sagradas y la participación activa de los fieles. Además de su </a:t>
            </a:r>
            <a:r>
              <a:rPr lang="es-MX" dirty="0">
                <a:solidFill>
                  <a:srgbClr val="FF0000"/>
                </a:solidFill>
              </a:rPr>
              <a:t>veracidad y belleza </a:t>
            </a:r>
            <a:r>
              <a:rPr lang="es-MX" dirty="0"/>
              <a:t>ya que las realidades celestiales necesitan ser representadas por medio de realidades humanas que no sean falsas ni que carezcan de belleza. </a:t>
            </a:r>
          </a:p>
        </p:txBody>
      </p:sp>
    </p:spTree>
    <p:extLst>
      <p:ext uri="{BB962C8B-B14F-4D97-AF65-F5344CB8AC3E}">
        <p14:creationId xmlns:p14="http://schemas.microsoft.com/office/powerpoint/2010/main" val="2536378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a:bodyPr>
          <a:lstStyle/>
          <a:p>
            <a:pPr algn="just"/>
            <a:r>
              <a:rPr lang="es-MX" dirty="0"/>
              <a:t>De aquí se desprende que la proyección de los espacios y su adaptación a las nuevas necesidades, el servicio de las artes y la promoción de nuevas formas de arte adaptadas a cada tiempo tengan un organismo que regule y oriente como es la </a:t>
            </a:r>
            <a:r>
              <a:rPr lang="es-MX" dirty="0">
                <a:solidFill>
                  <a:srgbClr val="FF0000"/>
                </a:solidFill>
              </a:rPr>
              <a:t>comisión diocesana de Liturgia y de Arte Sacro</a:t>
            </a:r>
            <a:r>
              <a:rPr lang="es-MX" dirty="0"/>
              <a:t>. Esto no sería posible sin una formación de los arquitectos, ingenieros, sacerdotes, artistas, etc. </a:t>
            </a:r>
          </a:p>
          <a:p>
            <a:endParaRPr lang="es-MX" dirty="0"/>
          </a:p>
        </p:txBody>
      </p:sp>
    </p:spTree>
    <p:extLst>
      <p:ext uri="{BB962C8B-B14F-4D97-AF65-F5344CB8AC3E}">
        <p14:creationId xmlns:p14="http://schemas.microsoft.com/office/powerpoint/2010/main" val="3012103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SINTESIS:</a:t>
            </a:r>
            <a:endParaRPr lang="es-MX" dirty="0"/>
          </a:p>
        </p:txBody>
      </p:sp>
      <p:sp>
        <p:nvSpPr>
          <p:cNvPr id="3" name="2 Marcador de contenido"/>
          <p:cNvSpPr>
            <a:spLocks noGrp="1"/>
          </p:cNvSpPr>
          <p:nvPr>
            <p:ph idx="1"/>
          </p:nvPr>
        </p:nvSpPr>
        <p:spPr/>
        <p:txBody>
          <a:bodyPr/>
          <a:lstStyle/>
          <a:p>
            <a:pPr algn="just"/>
            <a:r>
              <a:rPr lang="es-MX" dirty="0"/>
              <a:t>El edificio litúrgico eclesial debe reflejar el sentido y carácter de la comunidad que se reúne, ser reflejo de lo que ahí se celebra y satisfacer las necesidades de la comunidad para la que se ha </a:t>
            </a:r>
            <a:r>
              <a:rPr lang="es-MX" dirty="0" smtClean="0"/>
              <a:t>edificado.</a:t>
            </a:r>
            <a:endParaRPr lang="es-MX" dirty="0"/>
          </a:p>
        </p:txBody>
      </p:sp>
    </p:spTree>
    <p:extLst>
      <p:ext uri="{BB962C8B-B14F-4D97-AF65-F5344CB8AC3E}">
        <p14:creationId xmlns:p14="http://schemas.microsoft.com/office/powerpoint/2010/main" val="2632184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459712"/>
            <a:ext cx="7024744" cy="745152"/>
          </a:xfrm>
        </p:spPr>
        <p:txBody>
          <a:bodyPr>
            <a:normAutofit fontScale="90000"/>
          </a:bodyPr>
          <a:lstStyle/>
          <a:p>
            <a:pPr lvl="0"/>
            <a:r>
              <a:rPr lang="es-ES" sz="2700" b="1" dirty="0" smtClean="0"/>
              <a:t>II. Disposición </a:t>
            </a:r>
            <a:r>
              <a:rPr lang="es-ES" sz="2700" b="1" dirty="0"/>
              <a:t>del Presbiterio para la celebración eucarística</a:t>
            </a:r>
            <a:r>
              <a:rPr lang="es-MX" b="1" dirty="0"/>
              <a:t/>
            </a:r>
            <a:br>
              <a:rPr lang="es-MX" b="1" dirty="0"/>
            </a:br>
            <a:endParaRPr lang="es-MX" dirty="0"/>
          </a:p>
        </p:txBody>
      </p:sp>
      <p:sp>
        <p:nvSpPr>
          <p:cNvPr id="3" name="2 Marcador de contenido"/>
          <p:cNvSpPr>
            <a:spLocks noGrp="1"/>
          </p:cNvSpPr>
          <p:nvPr>
            <p:ph idx="1"/>
          </p:nvPr>
        </p:nvSpPr>
        <p:spPr>
          <a:xfrm>
            <a:off x="827584" y="1844824"/>
            <a:ext cx="6993225" cy="3987805"/>
          </a:xfrm>
        </p:spPr>
        <p:txBody>
          <a:bodyPr>
            <a:normAutofit fontScale="85000" lnSpcReduction="20000"/>
          </a:bodyPr>
          <a:lstStyle/>
          <a:p>
            <a:pPr algn="just"/>
            <a:r>
              <a:rPr lang="es-MX" dirty="0"/>
              <a:t>E</a:t>
            </a:r>
            <a:r>
              <a:rPr lang="es-MX" dirty="0" smtClean="0"/>
              <a:t>l </a:t>
            </a:r>
            <a:r>
              <a:rPr lang="es-MX" dirty="0"/>
              <a:t>espacio interno de la Iglesia debe ser pensado en manera </a:t>
            </a:r>
            <a:r>
              <a:rPr lang="es-MX" dirty="0">
                <a:solidFill>
                  <a:srgbClr val="FF0000"/>
                </a:solidFill>
              </a:rPr>
              <a:t>que exprese y favorezca en todo la comunión de la asamblea, </a:t>
            </a:r>
            <a:r>
              <a:rPr lang="es-MX" dirty="0">
                <a:solidFill>
                  <a:schemeClr val="tx1"/>
                </a:solidFill>
              </a:rPr>
              <a:t>que es el sujeto celebrante.</a:t>
            </a:r>
            <a:r>
              <a:rPr lang="es-MX" dirty="0"/>
              <a:t> El ambiente interno será </a:t>
            </a:r>
            <a:r>
              <a:rPr lang="es-MX" dirty="0">
                <a:solidFill>
                  <a:srgbClr val="FF0000"/>
                </a:solidFill>
              </a:rPr>
              <a:t>orientado hacia el centro de la acción litúrgica y según la dinámica que parte de lugar de encuentro (atrio), se desarrolla en el aula y se concluye en el presbiterio como espacios articulados no separados</a:t>
            </a:r>
            <a:r>
              <a:rPr lang="es-MX" dirty="0"/>
              <a:t>. El </a:t>
            </a:r>
            <a:r>
              <a:rPr lang="es-MX" b="1" dirty="0">
                <a:solidFill>
                  <a:schemeClr val="tx1"/>
                </a:solidFill>
              </a:rPr>
              <a:t>presbiterio</a:t>
            </a:r>
            <a:r>
              <a:rPr lang="es-MX" dirty="0">
                <a:solidFill>
                  <a:srgbClr val="FF0000"/>
                </a:solidFill>
              </a:rPr>
              <a:t> es el lugar donde está el altar, se proclama la Palabra y donde el sacerdote, el diácono y demás ministros desempeñan su oficio, </a:t>
            </a:r>
            <a:r>
              <a:rPr lang="es-MX" dirty="0">
                <a:solidFill>
                  <a:schemeClr val="tx1"/>
                </a:solidFill>
              </a:rPr>
              <a:t>debe estar </a:t>
            </a:r>
            <a:r>
              <a:rPr lang="es-MX" dirty="0">
                <a:solidFill>
                  <a:srgbClr val="FF0000"/>
                </a:solidFill>
              </a:rPr>
              <a:t>diferenciado de la nave de la iglesia por su estructura y ornato, con la </a:t>
            </a:r>
            <a:r>
              <a:rPr lang="es-MX" dirty="0">
                <a:solidFill>
                  <a:schemeClr val="tx1"/>
                </a:solidFill>
              </a:rPr>
              <a:t>capacidad tal que en él se pueda cómodamente desarrollar la celebración de la Eucaristía</a:t>
            </a:r>
            <a:r>
              <a:rPr lang="es-MX" dirty="0" smtClean="0">
                <a:solidFill>
                  <a:schemeClr val="tx1"/>
                </a:solidFill>
              </a:rPr>
              <a:t>.</a:t>
            </a:r>
            <a:endParaRPr lang="es-MX" dirty="0">
              <a:solidFill>
                <a:schemeClr val="tx1"/>
              </a:solidFill>
            </a:endParaRPr>
          </a:p>
        </p:txBody>
      </p:sp>
    </p:spTree>
    <p:extLst>
      <p:ext uri="{BB962C8B-B14F-4D97-AF65-F5344CB8AC3E}">
        <p14:creationId xmlns:p14="http://schemas.microsoft.com/office/powerpoint/2010/main" val="3905147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92500" lnSpcReduction="10000"/>
          </a:bodyPr>
          <a:lstStyle/>
          <a:p>
            <a:pPr algn="just"/>
            <a:r>
              <a:rPr lang="es-ES" dirty="0"/>
              <a:t>Hay que </a:t>
            </a:r>
            <a:r>
              <a:rPr lang="es-ES" dirty="0">
                <a:solidFill>
                  <a:srgbClr val="FF0000"/>
                </a:solidFill>
              </a:rPr>
              <a:t>tomar en cuenta que además de la Misa, también existen otros sacramentos y sacramentales que se desarrollan dentro del aula litúrgica</a:t>
            </a:r>
            <a:r>
              <a:rPr lang="es-ES" dirty="0"/>
              <a:t>, (Bautismo, Confirmación, Penitencia, Unción de los enfermos, Ordenación y Matrimonio) Sacramentales (funerales, Liturgia de las horas, bendiciones etc.) con el margen de adaptabilidad que la práctica pastoral puede exigir.</a:t>
            </a:r>
            <a:endParaRPr lang="es-MX" b="1" dirty="0"/>
          </a:p>
          <a:p>
            <a:pPr algn="just"/>
            <a:r>
              <a:rPr lang="es-MX" dirty="0"/>
              <a:t>El </a:t>
            </a:r>
            <a:r>
              <a:rPr lang="es-MX" b="1" dirty="0"/>
              <a:t>presbiterio</a:t>
            </a:r>
            <a:r>
              <a:rPr lang="es-MX" dirty="0"/>
              <a:t> es el sector que </a:t>
            </a:r>
            <a:r>
              <a:rPr lang="es-MX" dirty="0">
                <a:solidFill>
                  <a:srgbClr val="FF0000"/>
                </a:solidFill>
              </a:rPr>
              <a:t>contiene, como mínimo, al altar, al ambón y a la sede</a:t>
            </a:r>
            <a:r>
              <a:rPr lang="es-MX" dirty="0"/>
              <a:t>. </a:t>
            </a:r>
          </a:p>
        </p:txBody>
      </p:sp>
    </p:spTree>
    <p:extLst>
      <p:ext uri="{BB962C8B-B14F-4D97-AF65-F5344CB8AC3E}">
        <p14:creationId xmlns:p14="http://schemas.microsoft.com/office/powerpoint/2010/main" val="3998506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620688"/>
            <a:ext cx="7024744" cy="385112"/>
          </a:xfrm>
        </p:spPr>
        <p:txBody>
          <a:bodyPr>
            <a:noAutofit/>
          </a:bodyPr>
          <a:lstStyle/>
          <a:p>
            <a:r>
              <a:rPr lang="es-ES" sz="2400" b="1" dirty="0"/>
              <a:t>El altar y su </a:t>
            </a:r>
            <a:r>
              <a:rPr lang="es-ES" sz="2400" b="1" dirty="0" smtClean="0"/>
              <a:t>ornato</a:t>
            </a:r>
            <a:endParaRPr lang="es-MX" sz="2400" dirty="0"/>
          </a:p>
        </p:txBody>
      </p:sp>
      <p:sp>
        <p:nvSpPr>
          <p:cNvPr id="3" name="2 Marcador de contenido"/>
          <p:cNvSpPr>
            <a:spLocks noGrp="1"/>
          </p:cNvSpPr>
          <p:nvPr>
            <p:ph idx="1"/>
          </p:nvPr>
        </p:nvSpPr>
        <p:spPr>
          <a:xfrm>
            <a:off x="683568" y="980728"/>
            <a:ext cx="7776864" cy="5328592"/>
          </a:xfrm>
        </p:spPr>
        <p:txBody>
          <a:bodyPr>
            <a:normAutofit fontScale="85000" lnSpcReduction="20000"/>
          </a:bodyPr>
          <a:lstStyle/>
          <a:p>
            <a:pPr algn="just"/>
            <a:r>
              <a:rPr lang="es-ES" dirty="0" smtClean="0"/>
              <a:t>El </a:t>
            </a:r>
            <a:r>
              <a:rPr lang="es-ES" dirty="0">
                <a:solidFill>
                  <a:srgbClr val="FF0000"/>
                </a:solidFill>
              </a:rPr>
              <a:t>altar es el punto central </a:t>
            </a:r>
            <a:r>
              <a:rPr lang="es-ES" dirty="0"/>
              <a:t>de todos los fieles en la acción de gracia que se realiza en la Eucaristía. No </a:t>
            </a:r>
            <a:r>
              <a:rPr lang="es-ES" dirty="0">
                <a:solidFill>
                  <a:srgbClr val="FF0000"/>
                </a:solidFill>
              </a:rPr>
              <a:t>es un simple adorno</a:t>
            </a:r>
            <a:r>
              <a:rPr lang="es-ES" dirty="0"/>
              <a:t>, sino el </a:t>
            </a:r>
            <a:r>
              <a:rPr lang="es-ES" dirty="0">
                <a:solidFill>
                  <a:srgbClr val="FF0000"/>
                </a:solidFill>
              </a:rPr>
              <a:t>signo permanente de Cristo sacerdote y víctima, es mesa del sacrificio y del convivió pascual que el Padre prepara para los hijos en la casa común</a:t>
            </a:r>
            <a:r>
              <a:rPr lang="es-ES" dirty="0"/>
              <a:t>; manantial y signo de unidad y caridad.</a:t>
            </a:r>
            <a:endParaRPr lang="es-MX" b="1" dirty="0"/>
          </a:p>
          <a:p>
            <a:pPr algn="just"/>
            <a:r>
              <a:rPr lang="es-ES" dirty="0">
                <a:solidFill>
                  <a:srgbClr val="FF0000"/>
                </a:solidFill>
              </a:rPr>
              <a:t>Deberá </a:t>
            </a:r>
            <a:r>
              <a:rPr lang="es-ES" dirty="0" smtClean="0">
                <a:solidFill>
                  <a:srgbClr val="FF0000"/>
                </a:solidFill>
              </a:rPr>
              <a:t>ser </a:t>
            </a:r>
            <a:r>
              <a:rPr lang="es-ES" dirty="0">
                <a:solidFill>
                  <a:srgbClr val="FF0000"/>
                </a:solidFill>
              </a:rPr>
              <a:t>visible y verdaderamente significar a Cristo</a:t>
            </a:r>
            <a:r>
              <a:rPr lang="es-ES" dirty="0"/>
              <a:t>, piedra viva, a partir de éste y alrededor del mismo deberán ser pensados y dispuestos los diferentes espacios significativos del presbiterio. Debe ser </a:t>
            </a:r>
            <a:r>
              <a:rPr lang="es-ES" dirty="0">
                <a:solidFill>
                  <a:srgbClr val="FF0000"/>
                </a:solidFill>
              </a:rPr>
              <a:t>uno y colocado en el área presbiteral de cara al pueblo y que se pueda rodear fácilmente</a:t>
            </a:r>
            <a:r>
              <a:rPr lang="es-ES" dirty="0"/>
              <a:t>. Cuando se celebra fuera de la iglesia debe buscarse una mesa idónea.</a:t>
            </a:r>
            <a:endParaRPr lang="es-MX" b="1" dirty="0"/>
          </a:p>
          <a:p>
            <a:pPr algn="just"/>
            <a:r>
              <a:rPr lang="es-ES" dirty="0"/>
              <a:t>Es importante proporcionar el altar con el área presbiteral en la cual está y asegurar las dimensiones adecuadas. </a:t>
            </a:r>
            <a:r>
              <a:rPr lang="es-ES" dirty="0" smtClean="0">
                <a:solidFill>
                  <a:srgbClr val="FF0000"/>
                </a:solidFill>
              </a:rPr>
              <a:t>El </a:t>
            </a:r>
            <a:r>
              <a:rPr lang="es-ES" dirty="0">
                <a:solidFill>
                  <a:srgbClr val="FF0000"/>
                </a:solidFill>
              </a:rPr>
              <a:t>altar ordinariamente será fijo y dedicado</a:t>
            </a:r>
            <a:r>
              <a:rPr lang="es-ES" dirty="0"/>
              <a:t>. En el altar </a:t>
            </a:r>
            <a:r>
              <a:rPr lang="es-ES" dirty="0">
                <a:solidFill>
                  <a:srgbClr val="FF0000"/>
                </a:solidFill>
              </a:rPr>
              <a:t>no se deben colocar ni estatuas ni imágenes de santos</a:t>
            </a:r>
            <a:r>
              <a:rPr lang="es-ES" dirty="0"/>
              <a:t>. Durante la dedicación se puede colocar un cofre con reliquias auténticas de mártires o de otros santos no insertándolas en la mesa sino debajo de ésta.</a:t>
            </a:r>
            <a:endParaRPr lang="es-MX" b="1" dirty="0"/>
          </a:p>
          <a:p>
            <a:endParaRPr lang="es-MX" dirty="0"/>
          </a:p>
        </p:txBody>
      </p:sp>
    </p:spTree>
    <p:extLst>
      <p:ext uri="{BB962C8B-B14F-4D97-AF65-F5344CB8AC3E}">
        <p14:creationId xmlns:p14="http://schemas.microsoft.com/office/powerpoint/2010/main" val="2461603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1196752"/>
            <a:ext cx="7992888" cy="5616624"/>
          </a:xfrm>
        </p:spPr>
        <p:txBody>
          <a:bodyPr>
            <a:normAutofit fontScale="77500" lnSpcReduction="20000"/>
          </a:bodyPr>
          <a:lstStyle/>
          <a:p>
            <a:pPr algn="just"/>
            <a:r>
              <a:rPr lang="es-ES" dirty="0" smtClean="0"/>
              <a:t>Según el uso tradicional y el simbolismo bíblico </a:t>
            </a:r>
            <a:r>
              <a:rPr lang="es-ES" dirty="0" smtClean="0">
                <a:solidFill>
                  <a:srgbClr val="FF0000"/>
                </a:solidFill>
              </a:rPr>
              <a:t>de preferencia debe </a:t>
            </a:r>
            <a:r>
              <a:rPr lang="es-ES" dirty="0">
                <a:solidFill>
                  <a:srgbClr val="FF0000"/>
                </a:solidFill>
              </a:rPr>
              <a:t>ser de piedra natura</a:t>
            </a:r>
            <a:r>
              <a:rPr lang="es-ES" dirty="0"/>
              <a:t>l, sin embargo, para las jambas, estípites, y la base que la sostiene se pueden usar </a:t>
            </a:r>
            <a:r>
              <a:rPr lang="es-ES" dirty="0">
                <a:solidFill>
                  <a:srgbClr val="FF0000"/>
                </a:solidFill>
              </a:rPr>
              <a:t>otros materiales con tal que sean convenientes por su calidad y la funcionalidad del uso litúrgico trabajado artísticamente</a:t>
            </a:r>
            <a:r>
              <a:rPr lang="es-ES" dirty="0"/>
              <a:t>. La asamblea deberá distribuirse en torno al altar con un sentido de vínculo y participación con los ritos que allí se efectuarán, consecuentemente deberá </a:t>
            </a:r>
            <a:r>
              <a:rPr lang="es-ES" dirty="0">
                <a:solidFill>
                  <a:srgbClr val="FF0000"/>
                </a:solidFill>
              </a:rPr>
              <a:t>evitarse </a:t>
            </a:r>
            <a:r>
              <a:rPr lang="es-ES" dirty="0"/>
              <a:t>la disposición según la cual el altar aparece como un </a:t>
            </a:r>
            <a:r>
              <a:rPr lang="es-ES" dirty="0">
                <a:solidFill>
                  <a:srgbClr val="FF0000"/>
                </a:solidFill>
              </a:rPr>
              <a:t>escenario y la asamblea como una platea de espectadores</a:t>
            </a:r>
            <a:r>
              <a:rPr lang="es-ES" dirty="0"/>
              <a:t>.</a:t>
            </a:r>
            <a:endParaRPr lang="es-MX" b="1" dirty="0"/>
          </a:p>
          <a:p>
            <a:pPr algn="just"/>
            <a:r>
              <a:rPr lang="es-ES" dirty="0"/>
              <a:t>Para su </a:t>
            </a:r>
            <a:r>
              <a:rPr lang="es-ES" dirty="0">
                <a:solidFill>
                  <a:srgbClr val="FF0000"/>
                </a:solidFill>
              </a:rPr>
              <a:t>ornamentación se deberá guardar moderación</a:t>
            </a:r>
            <a:r>
              <a:rPr lang="es-ES" dirty="0"/>
              <a:t>. Procurando que las flores más que sobre la mesa del altar, estén en torno a él. </a:t>
            </a:r>
            <a:r>
              <a:rPr lang="es-ES" dirty="0">
                <a:solidFill>
                  <a:srgbClr val="FF0000"/>
                </a:solidFill>
              </a:rPr>
              <a:t>Sobre el altar se puede colocar solamente aquello que se requiere para la celebración de la Misa: el Evangeliario, los vasos, el cáliz, con la patena, el copón, corporal, purificador, palia, misal y lo que pueda ser necesario para la amplificación de la voz del sacerdote</a:t>
            </a:r>
            <a:r>
              <a:rPr lang="es-ES" dirty="0"/>
              <a:t>. Los candeleros deben ser colocados convenientemente, o sobre el altar o alrededor de él, tomando en cuenta que no excedan el tamaño impidiendo ver fácilmente lo que se coloca sobre el altar. También, sobre el altar o cerca debe haber un crucifijo. </a:t>
            </a:r>
            <a:endParaRPr lang="es-MX" b="1" dirty="0"/>
          </a:p>
          <a:p>
            <a:endParaRPr lang="es-MX" dirty="0"/>
          </a:p>
        </p:txBody>
      </p:sp>
    </p:spTree>
    <p:extLst>
      <p:ext uri="{BB962C8B-B14F-4D97-AF65-F5344CB8AC3E}">
        <p14:creationId xmlns:p14="http://schemas.microsoft.com/office/powerpoint/2010/main" val="786001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313104"/>
          </a:xfrm>
        </p:spPr>
        <p:txBody>
          <a:bodyPr>
            <a:noAutofit/>
          </a:bodyPr>
          <a:lstStyle/>
          <a:p>
            <a:r>
              <a:rPr lang="es-MX" sz="2400" dirty="0" smtClean="0"/>
              <a:t>El ambón</a:t>
            </a:r>
            <a:endParaRPr lang="es-MX" sz="2400" dirty="0"/>
          </a:p>
        </p:txBody>
      </p:sp>
      <p:sp>
        <p:nvSpPr>
          <p:cNvPr id="3" name="2 Marcador de contenido"/>
          <p:cNvSpPr>
            <a:spLocks noGrp="1"/>
          </p:cNvSpPr>
          <p:nvPr>
            <p:ph idx="1"/>
          </p:nvPr>
        </p:nvSpPr>
        <p:spPr>
          <a:xfrm>
            <a:off x="611560" y="1340768"/>
            <a:ext cx="7848872" cy="5040560"/>
          </a:xfrm>
        </p:spPr>
        <p:txBody>
          <a:bodyPr>
            <a:normAutofit fontScale="85000" lnSpcReduction="10000"/>
          </a:bodyPr>
          <a:lstStyle/>
          <a:p>
            <a:pPr algn="just"/>
            <a:r>
              <a:rPr lang="es-ES" dirty="0"/>
              <a:t>Es el </a:t>
            </a:r>
            <a:r>
              <a:rPr lang="es-ES" dirty="0">
                <a:solidFill>
                  <a:srgbClr val="FF0000"/>
                </a:solidFill>
              </a:rPr>
              <a:t>lugar propio de la Palabra de Dios</a:t>
            </a:r>
            <a:r>
              <a:rPr lang="es-ES" dirty="0"/>
              <a:t>. Se ha ubicado normalmente a la derecha dentro del presbiterio. </a:t>
            </a:r>
            <a:r>
              <a:rPr lang="es-ES" dirty="0">
                <a:solidFill>
                  <a:srgbClr val="FF0000"/>
                </a:solidFill>
              </a:rPr>
              <a:t>Su forma debe de correlacionarse a la del altar, sin interferir con la prioridad de éste su ubicación debe ser pensada próxima a la asamblea </a:t>
            </a:r>
            <a:r>
              <a:rPr lang="es-ES" dirty="0" smtClean="0"/>
              <a:t>su </a:t>
            </a:r>
            <a:r>
              <a:rPr lang="es-ES" dirty="0"/>
              <a:t>colocación </a:t>
            </a:r>
            <a:r>
              <a:rPr lang="es-ES" dirty="0">
                <a:solidFill>
                  <a:srgbClr val="FF0000"/>
                </a:solidFill>
              </a:rPr>
              <a:t>hace posible la procesión </a:t>
            </a:r>
            <a:r>
              <a:rPr lang="es-ES" dirty="0"/>
              <a:t>con el Evangeliario y la proclamación pascual de la Palabra. Conviene que sea </a:t>
            </a:r>
            <a:r>
              <a:rPr lang="es-ES" dirty="0">
                <a:solidFill>
                  <a:srgbClr val="FF0000"/>
                </a:solidFill>
              </a:rPr>
              <a:t>estable y dispuesto de manera tal que los ministros que lo usen puedan ser vistos y escuchados por la asamblea</a:t>
            </a:r>
            <a:r>
              <a:rPr lang="es-ES" dirty="0"/>
              <a:t>; lo que se pide es una tribuna noble y elevada posiblemente fija, que constituya una presencia elocuente, capaz de hacer escuchar la Palabra también cuando no hay nadie que la esté proclamando. Por consiguiente de ahí </a:t>
            </a:r>
            <a:r>
              <a:rPr lang="es-ES" dirty="0">
                <a:solidFill>
                  <a:srgbClr val="FF0000"/>
                </a:solidFill>
              </a:rPr>
              <a:t>se proclaman únicamente las lecturas, el salmo responsorial y el pregón pascual, también puede tenerse  la homilía y las intenciones de la oración universa</a:t>
            </a:r>
            <a:r>
              <a:rPr lang="es-ES" dirty="0"/>
              <a:t>l. </a:t>
            </a:r>
            <a:r>
              <a:rPr lang="es-ES" dirty="0">
                <a:solidFill>
                  <a:srgbClr val="FF0000"/>
                </a:solidFill>
              </a:rPr>
              <a:t>Cerca</a:t>
            </a:r>
            <a:r>
              <a:rPr lang="es-ES" dirty="0"/>
              <a:t> del ambón puede ser colocado el gran candelabro para </a:t>
            </a:r>
            <a:r>
              <a:rPr lang="es-ES" dirty="0">
                <a:solidFill>
                  <a:srgbClr val="FF0000"/>
                </a:solidFill>
              </a:rPr>
              <a:t>el cirio pascual</a:t>
            </a:r>
            <a:r>
              <a:rPr lang="es-ES" dirty="0"/>
              <a:t>.</a:t>
            </a:r>
            <a:endParaRPr lang="es-MX" b="1" dirty="0"/>
          </a:p>
          <a:p>
            <a:endParaRPr lang="es-MX" dirty="0"/>
          </a:p>
        </p:txBody>
      </p:sp>
    </p:spTree>
    <p:extLst>
      <p:ext uri="{BB962C8B-B14F-4D97-AF65-F5344CB8AC3E}">
        <p14:creationId xmlns:p14="http://schemas.microsoft.com/office/powerpoint/2010/main" val="1372890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764704"/>
            <a:ext cx="7024744" cy="385112"/>
          </a:xfrm>
        </p:spPr>
        <p:txBody>
          <a:bodyPr>
            <a:normAutofit fontScale="90000"/>
          </a:bodyPr>
          <a:lstStyle/>
          <a:p>
            <a:r>
              <a:rPr lang="es-MX" sz="2400" dirty="0" smtClean="0"/>
              <a:t>La Sede del sacerdote celebrante y otros asientos</a:t>
            </a:r>
            <a:endParaRPr lang="es-MX" sz="2400" dirty="0"/>
          </a:p>
        </p:txBody>
      </p:sp>
      <p:sp>
        <p:nvSpPr>
          <p:cNvPr id="3" name="2 Marcador de contenido"/>
          <p:cNvSpPr>
            <a:spLocks noGrp="1"/>
          </p:cNvSpPr>
          <p:nvPr>
            <p:ph idx="1"/>
          </p:nvPr>
        </p:nvSpPr>
        <p:spPr>
          <a:xfrm>
            <a:off x="683568" y="1412776"/>
            <a:ext cx="7776864" cy="4824536"/>
          </a:xfrm>
        </p:spPr>
        <p:txBody>
          <a:bodyPr>
            <a:normAutofit fontScale="77500" lnSpcReduction="20000"/>
          </a:bodyPr>
          <a:lstStyle/>
          <a:p>
            <a:pPr algn="just"/>
            <a:r>
              <a:rPr lang="es-ES" dirty="0"/>
              <a:t>La sede expresa la </a:t>
            </a:r>
            <a:r>
              <a:rPr lang="es-ES" dirty="0">
                <a:solidFill>
                  <a:srgbClr val="FF0000"/>
                </a:solidFill>
              </a:rPr>
              <a:t>distinción del ministerio de la persona que guía y preside la celebración en la persona de Cristo, Cabeza y Pastor de su Igles</a:t>
            </a:r>
            <a:r>
              <a:rPr lang="es-ES" dirty="0"/>
              <a:t>i</a:t>
            </a:r>
            <a:r>
              <a:rPr lang="es-ES" dirty="0">
                <a:solidFill>
                  <a:srgbClr val="FF0000"/>
                </a:solidFill>
              </a:rPr>
              <a:t>a</a:t>
            </a:r>
            <a:r>
              <a:rPr lang="es-ES" dirty="0"/>
              <a:t>, desde ahí el ministro preside las celebraciones. Se halla también </a:t>
            </a:r>
            <a:r>
              <a:rPr lang="es-ES" dirty="0">
                <a:solidFill>
                  <a:srgbClr val="FF0000"/>
                </a:solidFill>
              </a:rPr>
              <a:t>dentro del presbiterio </a:t>
            </a:r>
            <a:r>
              <a:rPr lang="es-ES" dirty="0"/>
              <a:t>y sobre elevada respecto del mismo para permitir las visuales del celebrante hacia la asamblea y viceversa permite que el celebrante sea bien visible por todos, de manera que </a:t>
            </a:r>
            <a:r>
              <a:rPr lang="es-ES" dirty="0">
                <a:solidFill>
                  <a:srgbClr val="FF0000"/>
                </a:solidFill>
              </a:rPr>
              <a:t>permita guiar la oración, el diálogo y la animación</a:t>
            </a:r>
            <a:r>
              <a:rPr lang="es-ES" dirty="0"/>
              <a:t>. Se ubica de </a:t>
            </a:r>
            <a:r>
              <a:rPr lang="es-ES" dirty="0">
                <a:solidFill>
                  <a:srgbClr val="FF0000"/>
                </a:solidFill>
              </a:rPr>
              <a:t>cara al pueblo</a:t>
            </a:r>
            <a:r>
              <a:rPr lang="es-ES" dirty="0"/>
              <a:t>, </a:t>
            </a:r>
            <a:r>
              <a:rPr lang="es-ES" dirty="0">
                <a:solidFill>
                  <a:srgbClr val="FF0000"/>
                </a:solidFill>
              </a:rPr>
              <a:t>en el fondo del presbiterio y detrás del altar en forma central o preferentemente lateral </a:t>
            </a:r>
            <a:r>
              <a:rPr lang="es-ES" dirty="0"/>
              <a:t>(cuando no es la </a:t>
            </a:r>
            <a:r>
              <a:rPr lang="es-ES" dirty="0" err="1"/>
              <a:t>Catedra</a:t>
            </a:r>
            <a:r>
              <a:rPr lang="es-ES" dirty="0"/>
              <a:t>) y contiene asientos o lugares fijos o móviles para los </a:t>
            </a:r>
            <a:r>
              <a:rPr lang="es-ES" dirty="0" err="1"/>
              <a:t>concelebrantes</a:t>
            </a:r>
            <a:r>
              <a:rPr lang="es-ES" dirty="0"/>
              <a:t> y los acólitos. Esta debe señalar al Presidente no sólo como jefe, sino también como parte integrante de la asamblea, por lo cual deberá estar en directa comunicación con los fieles, a pesar de que permanezca habitualmente colocada en el presbiterio. Se recuerda sin embargo que </a:t>
            </a:r>
            <a:r>
              <a:rPr lang="es-ES" dirty="0">
                <a:solidFill>
                  <a:srgbClr val="FF0000"/>
                </a:solidFill>
              </a:rPr>
              <a:t>en una parroquia la sede no es la cátedra del Obispo y que de todos modos no es un trono</a:t>
            </a:r>
            <a:r>
              <a:rPr lang="es-ES" dirty="0"/>
              <a:t>. La sede </a:t>
            </a:r>
            <a:r>
              <a:rPr lang="es-ES" dirty="0">
                <a:solidFill>
                  <a:srgbClr val="FF0000"/>
                </a:solidFill>
              </a:rPr>
              <a:t>es única y puede ser provista de un atril </a:t>
            </a:r>
            <a:r>
              <a:rPr lang="es-ES" dirty="0"/>
              <a:t>adecuado al servicio de quien preside.</a:t>
            </a:r>
            <a:endParaRPr lang="es-MX" b="1" dirty="0"/>
          </a:p>
          <a:p>
            <a:endParaRPr lang="es-MX" dirty="0"/>
          </a:p>
        </p:txBody>
      </p:sp>
    </p:spTree>
    <p:extLst>
      <p:ext uri="{BB962C8B-B14F-4D97-AF65-F5344CB8AC3E}">
        <p14:creationId xmlns:p14="http://schemas.microsoft.com/office/powerpoint/2010/main" val="2449643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764704"/>
            <a:ext cx="7024744" cy="601136"/>
          </a:xfrm>
        </p:spPr>
        <p:txBody>
          <a:bodyPr>
            <a:normAutofit fontScale="90000"/>
          </a:bodyPr>
          <a:lstStyle/>
          <a:p>
            <a:r>
              <a:rPr lang="es-MX" dirty="0" smtClean="0"/>
              <a:t>III. Disposición de la Iglesia</a:t>
            </a:r>
            <a:endParaRPr lang="es-MX" dirty="0"/>
          </a:p>
        </p:txBody>
      </p:sp>
      <p:sp>
        <p:nvSpPr>
          <p:cNvPr id="3" name="2 Marcador de contenido"/>
          <p:cNvSpPr>
            <a:spLocks noGrp="1"/>
          </p:cNvSpPr>
          <p:nvPr>
            <p:ph idx="1"/>
          </p:nvPr>
        </p:nvSpPr>
        <p:spPr>
          <a:xfrm>
            <a:off x="755576" y="1556792"/>
            <a:ext cx="7632848" cy="4392488"/>
          </a:xfrm>
        </p:spPr>
        <p:txBody>
          <a:bodyPr>
            <a:normAutofit fontScale="85000" lnSpcReduction="10000"/>
          </a:bodyPr>
          <a:lstStyle/>
          <a:p>
            <a:pPr algn="just"/>
            <a:r>
              <a:rPr lang="es-ES" dirty="0"/>
              <a:t>Es conveniente que el lugar reservado para los fieles este </a:t>
            </a:r>
            <a:r>
              <a:rPr lang="es-ES" dirty="0">
                <a:solidFill>
                  <a:srgbClr val="FF0000"/>
                </a:solidFill>
              </a:rPr>
              <a:t>bien cuidado y diseñado</a:t>
            </a:r>
            <a:r>
              <a:rPr lang="es-ES" dirty="0"/>
              <a:t>, la colocación de los lugares para los fieles deben estar </a:t>
            </a:r>
            <a:r>
              <a:rPr lang="es-ES" dirty="0">
                <a:solidFill>
                  <a:srgbClr val="FF0000"/>
                </a:solidFill>
              </a:rPr>
              <a:t>dispuestos en manera que cómodamente</a:t>
            </a:r>
            <a:r>
              <a:rPr lang="es-ES" dirty="0"/>
              <a:t>, mediante la disposición de bancas y sillas, puedan, con actitud de fe, con la mirada, con la escucha y con el espíritu, participar en las diferentes partes de la celebración </a:t>
            </a:r>
            <a:r>
              <a:rPr lang="es-ES" dirty="0">
                <a:solidFill>
                  <a:srgbClr val="FF0000"/>
                </a:solidFill>
              </a:rPr>
              <a:t>y puedan adoptarlas distintas posturas recomendadas</a:t>
            </a:r>
            <a:r>
              <a:rPr lang="es-ES" dirty="0"/>
              <a:t>.</a:t>
            </a:r>
            <a:endParaRPr lang="es-MX" b="1" dirty="0"/>
          </a:p>
          <a:p>
            <a:pPr algn="just"/>
            <a:r>
              <a:rPr lang="es-ES" dirty="0"/>
              <a:t>Además, los </a:t>
            </a:r>
            <a:r>
              <a:rPr lang="es-ES" dirty="0">
                <a:solidFill>
                  <a:srgbClr val="FF0000"/>
                </a:solidFill>
              </a:rPr>
              <a:t>sistemas fijos de acceso y recorridos para la circulación interna</a:t>
            </a:r>
            <a:r>
              <a:rPr lang="es-ES" dirty="0"/>
              <a:t>, así como la disposición de los muebles, deben </a:t>
            </a:r>
            <a:r>
              <a:rPr lang="es-ES" dirty="0">
                <a:solidFill>
                  <a:srgbClr val="FF0000"/>
                </a:solidFill>
              </a:rPr>
              <a:t>facilitar los varios movimientos procesionales y los desplazamientos</a:t>
            </a:r>
            <a:r>
              <a:rPr lang="es-ES" dirty="0"/>
              <a:t> previstos para las celebraciones litúrgicas como también la fácil superación de las barreras arquitectónicas.</a:t>
            </a:r>
            <a:endParaRPr lang="es-MX" b="1" dirty="0"/>
          </a:p>
          <a:p>
            <a:endParaRPr lang="es-MX" dirty="0"/>
          </a:p>
        </p:txBody>
      </p:sp>
    </p:spTree>
    <p:extLst>
      <p:ext uri="{BB962C8B-B14F-4D97-AF65-F5344CB8AC3E}">
        <p14:creationId xmlns:p14="http://schemas.microsoft.com/office/powerpoint/2010/main" val="2465005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673144"/>
          </a:xfrm>
        </p:spPr>
        <p:txBody>
          <a:bodyPr>
            <a:normAutofit fontScale="90000"/>
          </a:bodyPr>
          <a:lstStyle/>
          <a:p>
            <a:r>
              <a:rPr lang="es-MX" dirty="0" smtClean="0"/>
              <a:t>INTRODUCCION</a:t>
            </a:r>
            <a:endParaRPr lang="es-MX" dirty="0"/>
          </a:p>
        </p:txBody>
      </p:sp>
      <p:sp>
        <p:nvSpPr>
          <p:cNvPr id="3" name="2 Marcador de contenido"/>
          <p:cNvSpPr>
            <a:spLocks noGrp="1"/>
          </p:cNvSpPr>
          <p:nvPr>
            <p:ph idx="1"/>
          </p:nvPr>
        </p:nvSpPr>
        <p:spPr>
          <a:xfrm>
            <a:off x="683568" y="2132856"/>
            <a:ext cx="7704856" cy="4176464"/>
          </a:xfrm>
        </p:spPr>
        <p:txBody>
          <a:bodyPr>
            <a:normAutofit fontScale="92500"/>
          </a:bodyPr>
          <a:lstStyle/>
          <a:p>
            <a:pPr algn="just"/>
            <a:r>
              <a:rPr lang="es-MX" dirty="0"/>
              <a:t>nos encontramos ante </a:t>
            </a:r>
            <a:r>
              <a:rPr lang="es-MX" dirty="0">
                <a:solidFill>
                  <a:srgbClr val="FF0000"/>
                </a:solidFill>
              </a:rPr>
              <a:t>un “reto” </a:t>
            </a:r>
            <a:r>
              <a:rPr lang="es-MX" dirty="0"/>
              <a:t>el de </a:t>
            </a:r>
            <a:r>
              <a:rPr lang="es-MX" dirty="0">
                <a:solidFill>
                  <a:srgbClr val="FF0000"/>
                </a:solidFill>
              </a:rPr>
              <a:t>hacer visibles las realidades eternas e intangibles del misterio de nuestra fe</a:t>
            </a:r>
            <a:r>
              <a:rPr lang="es-MX" dirty="0"/>
              <a:t>. Este reto como tal está estrechamente ligado a los espacios sagrados y todo aquello que entra en relación con los misterios que se representan.  </a:t>
            </a:r>
            <a:r>
              <a:rPr lang="es-MX" dirty="0">
                <a:solidFill>
                  <a:srgbClr val="FF0000"/>
                </a:solidFill>
              </a:rPr>
              <a:t>¿Cómo lograr que los espacios celebrativos  y las cosas que se necesitan para la celebración Eucarística comuniquen las verdades eternas que en ello se contiene o significan?, ¿Cómo evitar  que se conviertan simplemente en adornos y espacios funcionales carentes de significado o aún más de  carácter</a:t>
            </a:r>
            <a:r>
              <a:rPr lang="es-MX" dirty="0" smtClean="0">
                <a:solidFill>
                  <a:srgbClr val="FF0000"/>
                </a:solidFill>
              </a:rPr>
              <a:t>?</a:t>
            </a:r>
            <a:r>
              <a:rPr lang="es-MX" dirty="0" smtClean="0">
                <a:solidFill>
                  <a:schemeClr val="tx1"/>
                </a:solidFill>
              </a:rPr>
              <a:t>.</a:t>
            </a:r>
            <a:endParaRPr lang="es-MX" dirty="0">
              <a:solidFill>
                <a:schemeClr val="tx1"/>
              </a:solidFill>
            </a:endParaRPr>
          </a:p>
        </p:txBody>
      </p:sp>
    </p:spTree>
    <p:extLst>
      <p:ext uri="{BB962C8B-B14F-4D97-AF65-F5344CB8AC3E}">
        <p14:creationId xmlns:p14="http://schemas.microsoft.com/office/powerpoint/2010/main" val="3968451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601136"/>
          </a:xfrm>
        </p:spPr>
        <p:txBody>
          <a:bodyPr>
            <a:noAutofit/>
          </a:bodyPr>
          <a:lstStyle/>
          <a:p>
            <a:r>
              <a:rPr lang="es-ES" sz="2400" dirty="0"/>
              <a:t>El lugar del coro y de los instrumentos </a:t>
            </a:r>
            <a:r>
              <a:rPr lang="es-ES" sz="2400" dirty="0" smtClean="0"/>
              <a:t>musicales</a:t>
            </a:r>
            <a:endParaRPr lang="es-MX" sz="2400" dirty="0"/>
          </a:p>
        </p:txBody>
      </p:sp>
      <p:sp>
        <p:nvSpPr>
          <p:cNvPr id="3" name="2 Marcador de contenido"/>
          <p:cNvSpPr>
            <a:spLocks noGrp="1"/>
          </p:cNvSpPr>
          <p:nvPr>
            <p:ph idx="1"/>
          </p:nvPr>
        </p:nvSpPr>
        <p:spPr>
          <a:xfrm>
            <a:off x="683568" y="1700808"/>
            <a:ext cx="7776864" cy="4608512"/>
          </a:xfrm>
        </p:spPr>
        <p:txBody>
          <a:bodyPr>
            <a:normAutofit fontScale="85000" lnSpcReduction="20000"/>
          </a:bodyPr>
          <a:lstStyle/>
          <a:p>
            <a:pPr algn="just"/>
            <a:r>
              <a:rPr lang="es-ES" dirty="0" smtClean="0"/>
              <a:t>Es </a:t>
            </a:r>
            <a:r>
              <a:rPr lang="es-ES" dirty="0"/>
              <a:t>el lugar destinado a cantores e instrumentos. Antes solía ubicarse sobre la entrada del edificio de culto separado de la asamblea. Actualmente ocupa un nivel dentro de la misma asamblea motivando y conduciendo los cantos de toda la comunidad reunida por consiguiente </a:t>
            </a:r>
            <a:r>
              <a:rPr lang="es-ES" dirty="0">
                <a:solidFill>
                  <a:srgbClr val="FF0000"/>
                </a:solidFill>
              </a:rPr>
              <a:t>forma parte de la asamblea y debe  ser colocado en el aula de los fieles</a:t>
            </a:r>
            <a:r>
              <a:rPr lang="es-ES" dirty="0"/>
              <a:t>; debe de todos modos encontrarse en posición y con arreglos tales, </a:t>
            </a:r>
            <a:r>
              <a:rPr lang="es-ES" dirty="0">
                <a:solidFill>
                  <a:srgbClr val="FF0000"/>
                </a:solidFill>
              </a:rPr>
              <a:t>de permitir a sus miembros la ejecución de sus tareas propias, la participación en las acciones litúrgicas y la guía del canto de la asamblea como dice la Institución </a:t>
            </a:r>
            <a:r>
              <a:rPr lang="es-ES" i="1" dirty="0"/>
              <a:t>“se coloca donde más  claramente aparezca su índole propia”</a:t>
            </a:r>
            <a:r>
              <a:rPr lang="es-ES" dirty="0"/>
              <a:t>, buscando su participación plena. </a:t>
            </a:r>
            <a:endParaRPr lang="es-MX" b="1" dirty="0"/>
          </a:p>
          <a:p>
            <a:pPr algn="just"/>
            <a:r>
              <a:rPr lang="es-ES" dirty="0"/>
              <a:t>El </a:t>
            </a:r>
            <a:r>
              <a:rPr lang="es-ES" dirty="0">
                <a:solidFill>
                  <a:srgbClr val="FF0000"/>
                </a:solidFill>
              </a:rPr>
              <a:t>órgano y los instrumentos musicales aprobados se colocarán donde puedan ayudar a cantores y pueblo</a:t>
            </a:r>
            <a:r>
              <a:rPr lang="es-ES" dirty="0"/>
              <a:t>. Por razones acústicas y funcionales, la colocación del órgano de tubos sea estudiada proyectada, con cuidado desde el comienzo del proyecto, teniendo en cuenta su natural conexión con el coro y con la asamblea.</a:t>
            </a:r>
            <a:endParaRPr lang="es-MX" b="1" dirty="0"/>
          </a:p>
          <a:p>
            <a:endParaRPr lang="es-MX" dirty="0"/>
          </a:p>
        </p:txBody>
      </p:sp>
    </p:spTree>
    <p:extLst>
      <p:ext uri="{BB962C8B-B14F-4D97-AF65-F5344CB8AC3E}">
        <p14:creationId xmlns:p14="http://schemas.microsoft.com/office/powerpoint/2010/main" val="3724828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620688"/>
            <a:ext cx="7312658" cy="720080"/>
          </a:xfrm>
        </p:spPr>
        <p:txBody>
          <a:bodyPr>
            <a:normAutofit fontScale="90000"/>
          </a:bodyPr>
          <a:lstStyle/>
          <a:p>
            <a:r>
              <a:rPr lang="es-MX" sz="2400" dirty="0" smtClean="0"/>
              <a:t>El lugar de conservación de la Santísima Eucaristía</a:t>
            </a:r>
            <a:endParaRPr lang="es-MX" sz="2400" dirty="0"/>
          </a:p>
        </p:txBody>
      </p:sp>
      <p:sp>
        <p:nvSpPr>
          <p:cNvPr id="3" name="2 Marcador de contenido"/>
          <p:cNvSpPr>
            <a:spLocks noGrp="1"/>
          </p:cNvSpPr>
          <p:nvPr>
            <p:ph idx="1"/>
          </p:nvPr>
        </p:nvSpPr>
        <p:spPr>
          <a:xfrm>
            <a:off x="683568" y="1412776"/>
            <a:ext cx="7776864" cy="5040560"/>
          </a:xfrm>
        </p:spPr>
        <p:txBody>
          <a:bodyPr>
            <a:normAutofit fontScale="77500" lnSpcReduction="20000"/>
          </a:bodyPr>
          <a:lstStyle/>
          <a:p>
            <a:pPr algn="just"/>
            <a:r>
              <a:rPr lang="es-ES" dirty="0" smtClean="0"/>
              <a:t>Según </a:t>
            </a:r>
            <a:r>
              <a:rPr lang="es-ES" dirty="0"/>
              <a:t>la </a:t>
            </a:r>
            <a:r>
              <a:rPr lang="es-ES" dirty="0">
                <a:solidFill>
                  <a:srgbClr val="FF0000"/>
                </a:solidFill>
              </a:rPr>
              <a:t>estructura de cada iglesia y las costumbres </a:t>
            </a:r>
            <a:r>
              <a:rPr lang="es-ES" dirty="0"/>
              <a:t>de cada lugar, </a:t>
            </a:r>
            <a:r>
              <a:rPr lang="es-ES" dirty="0">
                <a:solidFill>
                  <a:srgbClr val="FF0000"/>
                </a:solidFill>
              </a:rPr>
              <a:t>la reserva debe conservarse en un sagrario colocado en un lugar de la iglesia</a:t>
            </a:r>
            <a:r>
              <a:rPr lang="es-ES" dirty="0"/>
              <a:t>, siempre y cuando </a:t>
            </a:r>
            <a:r>
              <a:rPr lang="es-ES" dirty="0">
                <a:solidFill>
                  <a:srgbClr val="FF0000"/>
                </a:solidFill>
              </a:rPr>
              <a:t>sea digno, importante, visible, debidamente ornamentado</a:t>
            </a:r>
            <a:r>
              <a:rPr lang="es-ES" dirty="0"/>
              <a:t>. El sagrario, ordinariamente, debe ser </a:t>
            </a:r>
            <a:r>
              <a:rPr lang="es-ES" dirty="0">
                <a:solidFill>
                  <a:srgbClr val="FF0000"/>
                </a:solidFill>
              </a:rPr>
              <a:t>uno, fijo, solido, inviolable y no trasparente</a:t>
            </a:r>
            <a:r>
              <a:rPr lang="es-ES" dirty="0"/>
              <a:t>. Jamás sobre el altar, esto es motivado por las necesidades de no proponer simultáneamente el signo de la Presencia Sacramental y la celebración Eucarística. </a:t>
            </a:r>
            <a:endParaRPr lang="es-MX" b="1" dirty="0"/>
          </a:p>
          <a:p>
            <a:pPr algn="just"/>
            <a:r>
              <a:rPr lang="es-ES" dirty="0">
                <a:solidFill>
                  <a:srgbClr val="FF0000"/>
                </a:solidFill>
              </a:rPr>
              <a:t>El lugar de colocación</a:t>
            </a:r>
            <a:r>
              <a:rPr lang="es-ES" dirty="0"/>
              <a:t> del sagrario, a juicio del </a:t>
            </a:r>
            <a:r>
              <a:rPr lang="es-ES" dirty="0">
                <a:solidFill>
                  <a:srgbClr val="FF0000"/>
                </a:solidFill>
              </a:rPr>
              <a:t>Obispo diocesano, puede estar dentro del presbiterio</a:t>
            </a:r>
            <a:r>
              <a:rPr lang="es-ES" dirty="0"/>
              <a:t> sobre todo en los lugares donde el edificio cultual es pequeño o no puede adaptarse una capilla aparte en ese caso se dejará en el lugar donde se halla dispuesto tratando de que tenga una posición jerárquica a mayor altura que el ambón y la sede, pero nunca detrás de ésta. O bien, </a:t>
            </a:r>
            <a:r>
              <a:rPr lang="es-ES" dirty="0">
                <a:solidFill>
                  <a:srgbClr val="FF0000"/>
                </a:solidFill>
              </a:rPr>
              <a:t>donde se pueda adaptar o planear, un lugar arquitectónicamente bello o ubicarse fuera del altar en una capilla, nave o recinto exclusivo</a:t>
            </a:r>
            <a:r>
              <a:rPr lang="es-ES" dirty="0"/>
              <a:t>, vinculado al edificio y visible para los fieles; el cual podrá contar con lugar apto para la adoración y la oración. Se deberá poner cerca, el lugar para la lámpara con flama perenne, como signo de honor rendido al Señor.</a:t>
            </a:r>
            <a:endParaRPr lang="es-MX" b="1" dirty="0"/>
          </a:p>
          <a:p>
            <a:endParaRPr lang="es-MX" dirty="0"/>
          </a:p>
        </p:txBody>
      </p:sp>
    </p:spTree>
    <p:extLst>
      <p:ext uri="{BB962C8B-B14F-4D97-AF65-F5344CB8AC3E}">
        <p14:creationId xmlns:p14="http://schemas.microsoft.com/office/powerpoint/2010/main" val="1528094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385112"/>
          </a:xfrm>
        </p:spPr>
        <p:txBody>
          <a:bodyPr>
            <a:normAutofit fontScale="90000"/>
          </a:bodyPr>
          <a:lstStyle/>
          <a:p>
            <a:r>
              <a:rPr lang="es-ES" sz="2700" b="1" dirty="0"/>
              <a:t>Imágenes sagradas</a:t>
            </a:r>
            <a:r>
              <a:rPr lang="es-MX" b="1" dirty="0"/>
              <a:t/>
            </a:r>
            <a:br>
              <a:rPr lang="es-MX" b="1" dirty="0"/>
            </a:br>
            <a:endParaRPr lang="es-MX" dirty="0"/>
          </a:p>
        </p:txBody>
      </p:sp>
      <p:sp>
        <p:nvSpPr>
          <p:cNvPr id="3" name="2 Marcador de contenido"/>
          <p:cNvSpPr>
            <a:spLocks noGrp="1"/>
          </p:cNvSpPr>
          <p:nvPr>
            <p:ph idx="1"/>
          </p:nvPr>
        </p:nvSpPr>
        <p:spPr>
          <a:xfrm>
            <a:off x="683568" y="836712"/>
            <a:ext cx="7704856" cy="5544616"/>
          </a:xfrm>
        </p:spPr>
        <p:txBody>
          <a:bodyPr>
            <a:normAutofit fontScale="85000" lnSpcReduction="20000"/>
          </a:bodyPr>
          <a:lstStyle/>
          <a:p>
            <a:pPr algn="just"/>
            <a:r>
              <a:rPr lang="es-ES" dirty="0" smtClean="0">
                <a:solidFill>
                  <a:srgbClr val="FF0000"/>
                </a:solidFill>
              </a:rPr>
              <a:t>Como </a:t>
            </a:r>
            <a:r>
              <a:rPr lang="es-ES" dirty="0">
                <a:solidFill>
                  <a:srgbClr val="FF0000"/>
                </a:solidFill>
              </a:rPr>
              <a:t>en las iglesias orientales las imágenes participan de las celebraciones recordándonos que al venerar su memoria esperamos algún día disfrutar de su compañía.</a:t>
            </a:r>
            <a:endParaRPr lang="es-MX" b="1" dirty="0">
              <a:solidFill>
                <a:srgbClr val="FF0000"/>
              </a:solidFill>
            </a:endParaRPr>
          </a:p>
          <a:p>
            <a:pPr algn="just"/>
            <a:r>
              <a:rPr lang="es-ES" dirty="0">
                <a:solidFill>
                  <a:srgbClr val="FF0000"/>
                </a:solidFill>
              </a:rPr>
              <a:t>En el diseño y la proyección </a:t>
            </a:r>
            <a:r>
              <a:rPr lang="es-ES" dirty="0"/>
              <a:t>de un espacio litúrgico es muy conveniente  </a:t>
            </a:r>
            <a:r>
              <a:rPr lang="es-ES" dirty="0">
                <a:solidFill>
                  <a:srgbClr val="FF0000"/>
                </a:solidFill>
              </a:rPr>
              <a:t>tener en claro y previsto desde el comienzo el programa iconográfico</a:t>
            </a:r>
            <a:r>
              <a:rPr lang="es-ES" dirty="0"/>
              <a:t>, que a su manera prolonga y describe el misterio celebrado en relación a la historia de la salvación y a la asamblea. </a:t>
            </a:r>
            <a:r>
              <a:rPr lang="es-ES" dirty="0">
                <a:solidFill>
                  <a:srgbClr val="FF0000"/>
                </a:solidFill>
              </a:rPr>
              <a:t>Saber a quién estará dedicado el templo, ¿dónde se colocará el crucifijo?, ¿qué lugar se ha dejado para la Madre de Dios?, ¿qué lugar ocupará el santo patrono?</a:t>
            </a:r>
            <a:r>
              <a:rPr lang="es-ES" dirty="0"/>
              <a:t>. Las respuestas a estas preguntas, harán que el retablo o el mismo programa iconográfico sean ideados según las exigencias litúrgicas y culturales locales. Y en colaboración orgánica pensada con el proyectista de la obra, sin descuidar la aportación del artista, del artesano y de los diseñadores de interiores, su creación y colocación será de tal manera que </a:t>
            </a:r>
            <a:r>
              <a:rPr lang="es-ES" dirty="0">
                <a:solidFill>
                  <a:srgbClr val="FF0000"/>
                </a:solidFill>
              </a:rPr>
              <a:t>conduzcan fácilmente a los fieles hacia los misterios que ahí se celebran guardado un justo orden</a:t>
            </a:r>
            <a:r>
              <a:rPr lang="es-ES" dirty="0"/>
              <a:t>. El documento nos señala que no aumente indiscriminadamente su número. </a:t>
            </a:r>
            <a:endParaRPr lang="es-MX" b="1" dirty="0"/>
          </a:p>
          <a:p>
            <a:endParaRPr lang="es-MX" dirty="0"/>
          </a:p>
        </p:txBody>
      </p:sp>
    </p:spTree>
    <p:extLst>
      <p:ext uri="{BB962C8B-B14F-4D97-AF65-F5344CB8AC3E}">
        <p14:creationId xmlns:p14="http://schemas.microsoft.com/office/powerpoint/2010/main" val="3358468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836712"/>
            <a:ext cx="7704856" cy="5544616"/>
          </a:xfrm>
        </p:spPr>
        <p:txBody>
          <a:bodyPr>
            <a:normAutofit fontScale="70000" lnSpcReduction="20000"/>
          </a:bodyPr>
          <a:lstStyle/>
          <a:p>
            <a:pPr algn="just"/>
            <a:r>
              <a:rPr lang="es-ES" dirty="0">
                <a:solidFill>
                  <a:srgbClr val="FF0000"/>
                </a:solidFill>
              </a:rPr>
              <a:t>No debería existir una iglesia sin crucifijo </a:t>
            </a:r>
            <a:r>
              <a:rPr lang="es-ES" dirty="0"/>
              <a:t>para la celebración, es el elemento simbólico central de la misma y su lugar es el presbiterio. Ningún otra imaginen, si lo hubiera, deberá competir con su jerarquía. </a:t>
            </a:r>
            <a:r>
              <a:rPr lang="es-ES" dirty="0">
                <a:solidFill>
                  <a:srgbClr val="FF0000"/>
                </a:solidFill>
              </a:rPr>
              <a:t>La cruz preside todas las ceremonias</a:t>
            </a:r>
            <a:r>
              <a:rPr lang="es-ES" dirty="0"/>
              <a:t>. Puede ser portátil y ser llevada en procesión antes de las celebraciones para ser ubicada  en el presbiterio en lugar visible y jerárquico.</a:t>
            </a:r>
            <a:endParaRPr lang="es-MX" b="1" dirty="0"/>
          </a:p>
          <a:p>
            <a:pPr algn="just"/>
            <a:r>
              <a:rPr lang="es-ES" dirty="0">
                <a:solidFill>
                  <a:srgbClr val="FF0000"/>
                </a:solidFill>
              </a:rPr>
              <a:t>La imagen de la Santísima Virgen María, del patrono y de otras eventuales imágenes </a:t>
            </a:r>
            <a:r>
              <a:rPr lang="es-ES" dirty="0"/>
              <a:t>(como por ejemplo el vía crucis, normalmente situado en lugar distinto del aula litúrgica, o las imágenes de devoción o de fiesta) deben ser </a:t>
            </a:r>
            <a:r>
              <a:rPr lang="es-ES" dirty="0">
                <a:solidFill>
                  <a:srgbClr val="FF0000"/>
                </a:solidFill>
              </a:rPr>
              <a:t>pensadas desde el comienzo de la colocación, favoreciendo siempre la elevada calidad y dignidad artística de las obras y la no repetición de imágenes</a:t>
            </a:r>
            <a:r>
              <a:rPr lang="es-ES" dirty="0"/>
              <a:t>. Pueden ocupar en el presbiterio una posición lateral o una capilla o nave del mismo. Si se ubica una imagen o pintura en el Presbiterio, que no deje de resaltar la cruz.</a:t>
            </a:r>
            <a:endParaRPr lang="es-MX" b="1" dirty="0"/>
          </a:p>
          <a:p>
            <a:pPr algn="just"/>
            <a:r>
              <a:rPr lang="es-ES" dirty="0"/>
              <a:t>Para </a:t>
            </a:r>
            <a:r>
              <a:rPr lang="es-ES" dirty="0">
                <a:solidFill>
                  <a:srgbClr val="FF0000"/>
                </a:solidFill>
              </a:rPr>
              <a:t>otras imágenes tener en cuenta que su ubicación no distraiga el culto y repensar ante una posible repetición de devociones </a:t>
            </a:r>
            <a:r>
              <a:rPr lang="es-ES" dirty="0"/>
              <a:t>(como por ejemplo: la Virgen de Guadalupe, la Virgen de San Juan, la del Refugio, la del Perpetuo socorro, etc.) Esto contribuye  a promover la </a:t>
            </a:r>
            <a:r>
              <a:rPr lang="es-ES" dirty="0">
                <a:solidFill>
                  <a:srgbClr val="FF0000"/>
                </a:solidFill>
              </a:rPr>
              <a:t>ordenada devoción del pueblo de Dios</a:t>
            </a:r>
            <a:r>
              <a:rPr lang="es-ES" dirty="0"/>
              <a:t>, a condición de respetar la prioridad de los signos sacramentales. Procurar que la ornamentación y disposición de la iglesia, en lo referente a las imágenes, </a:t>
            </a:r>
            <a:r>
              <a:rPr lang="es-ES" dirty="0">
                <a:solidFill>
                  <a:srgbClr val="FF0000"/>
                </a:solidFill>
              </a:rPr>
              <a:t>fomenten la auténtica piedad de toda la comunidad y la belleza y dignidad de las imágenes</a:t>
            </a:r>
            <a:r>
              <a:rPr lang="es-ES" dirty="0"/>
              <a:t>.</a:t>
            </a:r>
            <a:endParaRPr lang="es-MX" b="1" dirty="0"/>
          </a:p>
          <a:p>
            <a:endParaRPr lang="es-MX" dirty="0"/>
          </a:p>
        </p:txBody>
      </p:sp>
    </p:spTree>
    <p:extLst>
      <p:ext uri="{BB962C8B-B14F-4D97-AF65-F5344CB8AC3E}">
        <p14:creationId xmlns:p14="http://schemas.microsoft.com/office/powerpoint/2010/main" val="23411124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476672"/>
            <a:ext cx="7024744" cy="1143000"/>
          </a:xfrm>
        </p:spPr>
        <p:txBody>
          <a:bodyPr>
            <a:noAutofit/>
          </a:bodyPr>
          <a:lstStyle/>
          <a:p>
            <a:r>
              <a:rPr lang="es-MX" sz="2400" dirty="0" smtClean="0"/>
              <a:t>CAPITULO VI</a:t>
            </a:r>
            <a:br>
              <a:rPr lang="es-MX" sz="2400" dirty="0" smtClean="0"/>
            </a:br>
            <a:r>
              <a:rPr lang="es-MX" sz="2400" dirty="0" smtClean="0"/>
              <a:t>COSAS QUE SE NECESITAN PARA LA CELEBRACION DE LA MISA</a:t>
            </a:r>
            <a:endParaRPr lang="es-MX" sz="2400" dirty="0"/>
          </a:p>
        </p:txBody>
      </p:sp>
      <p:sp>
        <p:nvSpPr>
          <p:cNvPr id="3" name="2 Marcador de contenido"/>
          <p:cNvSpPr>
            <a:spLocks noGrp="1"/>
          </p:cNvSpPr>
          <p:nvPr>
            <p:ph idx="1"/>
          </p:nvPr>
        </p:nvSpPr>
        <p:spPr>
          <a:xfrm>
            <a:off x="611560" y="1988840"/>
            <a:ext cx="7776864" cy="4608512"/>
          </a:xfrm>
        </p:spPr>
        <p:txBody>
          <a:bodyPr>
            <a:normAutofit fontScale="70000" lnSpcReduction="20000"/>
          </a:bodyPr>
          <a:lstStyle/>
          <a:p>
            <a:pPr algn="just"/>
            <a:r>
              <a:rPr lang="es-MX" dirty="0"/>
              <a:t>319. La </a:t>
            </a:r>
            <a:r>
              <a:rPr lang="es-MX" dirty="0" smtClean="0"/>
              <a:t>Iglesia… ha </a:t>
            </a:r>
            <a:r>
              <a:rPr lang="es-MX" dirty="0"/>
              <a:t>usado siempre </a:t>
            </a:r>
            <a:r>
              <a:rPr lang="es-MX" dirty="0">
                <a:solidFill>
                  <a:srgbClr val="FF0000"/>
                </a:solidFill>
              </a:rPr>
              <a:t>pan y vino con agua </a:t>
            </a:r>
            <a:r>
              <a:rPr lang="es-MX" dirty="0"/>
              <a:t>para celebrar el banquete del Señor.</a:t>
            </a:r>
          </a:p>
          <a:p>
            <a:pPr algn="just"/>
            <a:r>
              <a:rPr lang="es-MX" dirty="0"/>
              <a:t>320. El </a:t>
            </a:r>
            <a:r>
              <a:rPr lang="es-MX" b="1" dirty="0"/>
              <a:t>pan</a:t>
            </a:r>
            <a:r>
              <a:rPr lang="es-MX" dirty="0"/>
              <a:t> para la celebración de la Eucaristía </a:t>
            </a:r>
            <a:r>
              <a:rPr lang="es-MX" dirty="0">
                <a:solidFill>
                  <a:srgbClr val="FF0000"/>
                </a:solidFill>
              </a:rPr>
              <a:t>debe ser de trigo </a:t>
            </a:r>
            <a:r>
              <a:rPr lang="es-MX" dirty="0"/>
              <a:t>sin mezcla de otra cosa, recientemente elaborado y ácimo, según la antigua tradición de la Iglesia latina.</a:t>
            </a:r>
          </a:p>
          <a:p>
            <a:pPr algn="just"/>
            <a:r>
              <a:rPr lang="es-MX" dirty="0"/>
              <a:t>321. </a:t>
            </a:r>
            <a:r>
              <a:rPr lang="es-MX" dirty="0" smtClean="0"/>
              <a:t>… aparezca </a:t>
            </a:r>
            <a:r>
              <a:rPr lang="es-MX" dirty="0"/>
              <a:t>verdaderamente </a:t>
            </a:r>
            <a:r>
              <a:rPr lang="es-MX" b="1" dirty="0"/>
              <a:t>como alimento</a:t>
            </a:r>
            <a:r>
              <a:rPr lang="es-MX" dirty="0"/>
              <a:t>. Conviene, pues, que el pan eucarístico, aunque sea </a:t>
            </a:r>
            <a:r>
              <a:rPr lang="es-MX" dirty="0">
                <a:solidFill>
                  <a:srgbClr val="FF0000"/>
                </a:solidFill>
              </a:rPr>
              <a:t>ácimo</a:t>
            </a:r>
            <a:r>
              <a:rPr lang="es-MX" dirty="0"/>
              <a:t> y elaborado en la forma tradicional, se haga de tal forma, que el sacerdote en la Misa celebrada con pueblo, </a:t>
            </a:r>
            <a:r>
              <a:rPr lang="es-MX" dirty="0">
                <a:solidFill>
                  <a:srgbClr val="FF0000"/>
                </a:solidFill>
              </a:rPr>
              <a:t>pueda realmente partir la Hostia en varias partes y distribuirlas</a:t>
            </a:r>
            <a:r>
              <a:rPr lang="es-MX" dirty="0"/>
              <a:t>, por lo menos a algunos fieles. Sin embargo, </a:t>
            </a:r>
            <a:r>
              <a:rPr lang="es-MX" dirty="0">
                <a:solidFill>
                  <a:srgbClr val="FF0000"/>
                </a:solidFill>
              </a:rPr>
              <a:t>de ningún modo se excluyen las hostias pequeñas</a:t>
            </a:r>
            <a:r>
              <a:rPr lang="es-MX" dirty="0"/>
              <a:t>, cuando lo exija el número de los que van a recibir la Sagrada Comunión y otras razones pastorales. </a:t>
            </a:r>
            <a:endParaRPr lang="es-MX" dirty="0" smtClean="0"/>
          </a:p>
          <a:p>
            <a:pPr algn="just"/>
            <a:r>
              <a:rPr lang="es-MX" dirty="0" smtClean="0"/>
              <a:t>322</a:t>
            </a:r>
            <a:r>
              <a:rPr lang="es-MX" dirty="0"/>
              <a:t>. El </a:t>
            </a:r>
            <a:r>
              <a:rPr lang="es-MX" b="1" dirty="0"/>
              <a:t>vino</a:t>
            </a:r>
            <a:r>
              <a:rPr lang="es-MX" dirty="0"/>
              <a:t> para la celebración eucarística debe ser “del </a:t>
            </a:r>
            <a:r>
              <a:rPr lang="es-MX" dirty="0">
                <a:solidFill>
                  <a:srgbClr val="FF0000"/>
                </a:solidFill>
              </a:rPr>
              <a:t>producto de la vid</a:t>
            </a:r>
            <a:r>
              <a:rPr lang="es-MX" dirty="0"/>
              <a:t>” (cfr. </a:t>
            </a:r>
            <a:r>
              <a:rPr lang="es-MX" i="1" dirty="0" err="1"/>
              <a:t>Lc</a:t>
            </a:r>
            <a:r>
              <a:rPr lang="es-MX" dirty="0"/>
              <a:t> 22, 18), natural y puro, es decir, </a:t>
            </a:r>
            <a:r>
              <a:rPr lang="es-MX" dirty="0">
                <a:solidFill>
                  <a:srgbClr val="FF0000"/>
                </a:solidFill>
              </a:rPr>
              <a:t>no mezclado</a:t>
            </a:r>
            <a:r>
              <a:rPr lang="es-MX" dirty="0"/>
              <a:t> con sustancias extrañas.</a:t>
            </a:r>
          </a:p>
          <a:p>
            <a:pPr algn="just"/>
            <a:r>
              <a:rPr lang="es-MX" dirty="0"/>
              <a:t>323. Póngase sumo cuidado en que el pan y el vino destinados para la Eucaristía </a:t>
            </a:r>
            <a:r>
              <a:rPr lang="es-MX" dirty="0">
                <a:solidFill>
                  <a:srgbClr val="FF0000"/>
                </a:solidFill>
              </a:rPr>
              <a:t>se conserven en perfecto estado</a:t>
            </a:r>
            <a:r>
              <a:rPr lang="es-MX" dirty="0"/>
              <a:t>, es decir, que el vino no se avinagre, ni el pan se corrompa o se endurezca tanto que sea difícil poder partirlo.</a:t>
            </a:r>
          </a:p>
          <a:p>
            <a:endParaRPr lang="es-MX" dirty="0"/>
          </a:p>
        </p:txBody>
      </p:sp>
      <p:sp>
        <p:nvSpPr>
          <p:cNvPr id="4" name="1 Título"/>
          <p:cNvSpPr txBox="1">
            <a:spLocks/>
          </p:cNvSpPr>
          <p:nvPr/>
        </p:nvSpPr>
        <p:spPr>
          <a:xfrm>
            <a:off x="971600" y="1417340"/>
            <a:ext cx="7024744" cy="5715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sz="1800" b="1" dirty="0" smtClean="0"/>
              <a:t>Pan y vino para la celebración de la Eucaristía</a:t>
            </a:r>
            <a:endParaRPr lang="es-MX" sz="1800" b="1" dirty="0"/>
          </a:p>
        </p:txBody>
      </p:sp>
    </p:spTree>
    <p:extLst>
      <p:ext uri="{BB962C8B-B14F-4D97-AF65-F5344CB8AC3E}">
        <p14:creationId xmlns:p14="http://schemas.microsoft.com/office/powerpoint/2010/main" val="3170239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673144"/>
          </a:xfrm>
        </p:spPr>
        <p:txBody>
          <a:bodyPr>
            <a:normAutofit/>
          </a:bodyPr>
          <a:lstStyle/>
          <a:p>
            <a:r>
              <a:rPr lang="es-ES" sz="1800" b="1" dirty="0"/>
              <a:t>En cuanto a los utensilios sagrado en </a:t>
            </a:r>
            <a:r>
              <a:rPr lang="es-ES" sz="1800" b="1" dirty="0" smtClean="0"/>
              <a:t>general</a:t>
            </a:r>
            <a:endParaRPr lang="es-MX" sz="1800" dirty="0"/>
          </a:p>
        </p:txBody>
      </p:sp>
      <p:sp>
        <p:nvSpPr>
          <p:cNvPr id="3" name="2 Marcador de contenido"/>
          <p:cNvSpPr>
            <a:spLocks noGrp="1"/>
          </p:cNvSpPr>
          <p:nvPr>
            <p:ph idx="1"/>
          </p:nvPr>
        </p:nvSpPr>
        <p:spPr>
          <a:xfrm>
            <a:off x="602995" y="1772816"/>
            <a:ext cx="7569405" cy="2185467"/>
          </a:xfrm>
        </p:spPr>
        <p:txBody>
          <a:bodyPr>
            <a:normAutofit fontScale="85000" lnSpcReduction="10000"/>
          </a:bodyPr>
          <a:lstStyle/>
          <a:p>
            <a:pPr algn="just"/>
            <a:r>
              <a:rPr lang="es-ES" dirty="0" smtClean="0"/>
              <a:t>La </a:t>
            </a:r>
            <a:r>
              <a:rPr lang="es-ES" dirty="0"/>
              <a:t>IGMR admite todas las </a:t>
            </a:r>
            <a:r>
              <a:rPr lang="es-ES" dirty="0">
                <a:solidFill>
                  <a:srgbClr val="FF0000"/>
                </a:solidFill>
              </a:rPr>
              <a:t>adaptaciones con tal de todo responda de una manera adecuada al uso sagrado para el que se destina</a:t>
            </a:r>
            <a:r>
              <a:rPr lang="es-ES" dirty="0"/>
              <a:t>. Se pueden admitir no sólo los materiales tradicionales, sino también otros siempre y cuando sean nobles, duraderos y acomodados al uso sagrado, dejando a la Conferencia Episcopal de cada región como su juez.</a:t>
            </a:r>
            <a:endParaRPr lang="es-MX" b="1" dirty="0"/>
          </a:p>
          <a:p>
            <a:endParaRPr lang="es-MX" dirty="0"/>
          </a:p>
        </p:txBody>
      </p:sp>
    </p:spTree>
    <p:extLst>
      <p:ext uri="{BB962C8B-B14F-4D97-AF65-F5344CB8AC3E}">
        <p14:creationId xmlns:p14="http://schemas.microsoft.com/office/powerpoint/2010/main" val="11456879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673144"/>
          </a:xfrm>
        </p:spPr>
        <p:txBody>
          <a:bodyPr>
            <a:normAutofit/>
          </a:bodyPr>
          <a:lstStyle/>
          <a:p>
            <a:r>
              <a:rPr lang="es-ES" sz="1800" b="1" dirty="0"/>
              <a:t>En cuanto a los vasos sagrados</a:t>
            </a:r>
            <a:r>
              <a:rPr lang="es-MX" sz="1800" b="1" dirty="0"/>
              <a:t/>
            </a:r>
            <a:br>
              <a:rPr lang="es-MX" sz="1800" b="1" dirty="0"/>
            </a:br>
            <a:endParaRPr lang="es-MX" sz="1800" dirty="0"/>
          </a:p>
        </p:txBody>
      </p:sp>
      <p:sp>
        <p:nvSpPr>
          <p:cNvPr id="3" name="2 Marcador de contenido"/>
          <p:cNvSpPr>
            <a:spLocks noGrp="1"/>
          </p:cNvSpPr>
          <p:nvPr>
            <p:ph idx="1"/>
          </p:nvPr>
        </p:nvSpPr>
        <p:spPr>
          <a:xfrm>
            <a:off x="899592" y="1772816"/>
            <a:ext cx="6777317" cy="3508977"/>
          </a:xfrm>
        </p:spPr>
        <p:txBody>
          <a:bodyPr>
            <a:normAutofit fontScale="77500" lnSpcReduction="20000"/>
          </a:bodyPr>
          <a:lstStyle/>
          <a:p>
            <a:pPr algn="just"/>
            <a:r>
              <a:rPr lang="es-ES" dirty="0" smtClean="0"/>
              <a:t>De </a:t>
            </a:r>
            <a:r>
              <a:rPr lang="es-ES" dirty="0"/>
              <a:t>entre ellos señala </a:t>
            </a:r>
            <a:r>
              <a:rPr lang="es-ES" dirty="0">
                <a:solidFill>
                  <a:srgbClr val="FF0000"/>
                </a:solidFill>
              </a:rPr>
              <a:t>un especial honor para el cáliz y la patena</a:t>
            </a:r>
            <a:r>
              <a:rPr lang="es-ES" dirty="0"/>
              <a:t>. Todos los vasos sagrados deben confeccionarse con </a:t>
            </a:r>
            <a:r>
              <a:rPr lang="es-ES" dirty="0">
                <a:solidFill>
                  <a:srgbClr val="FF0000"/>
                </a:solidFill>
              </a:rPr>
              <a:t>metal noble, pero también de otros materiales siempre y cuando sean sólidos</a:t>
            </a:r>
            <a:r>
              <a:rPr lang="es-ES" dirty="0"/>
              <a:t>, señala incluso maderas como el ébano o más duras que este. Siempre recordando </a:t>
            </a:r>
            <a:r>
              <a:rPr lang="es-ES" dirty="0">
                <a:solidFill>
                  <a:srgbClr val="FF0000"/>
                </a:solidFill>
              </a:rPr>
              <a:t>que los materiales no sean frágiles o que se corrompan fácilmente, que no absorban líquidos</a:t>
            </a:r>
            <a:r>
              <a:rPr lang="es-ES" dirty="0"/>
              <a:t>. Deja en libertad respecto a la forma dando oportunidad a los artistas y las costumbres de cada región con tal que sean adecuados al uso litúrgico.  </a:t>
            </a:r>
            <a:endParaRPr lang="es-MX" b="1" dirty="0"/>
          </a:p>
          <a:p>
            <a:pPr algn="just"/>
            <a:r>
              <a:rPr lang="es-ES" dirty="0"/>
              <a:t>Termina señalando </a:t>
            </a:r>
            <a:r>
              <a:rPr lang="es-ES" dirty="0">
                <a:solidFill>
                  <a:srgbClr val="FF0000"/>
                </a:solidFill>
              </a:rPr>
              <a:t>la importancia de la bendición de estos y el “sacro”</a:t>
            </a:r>
            <a:r>
              <a:rPr lang="es-ES" dirty="0"/>
              <a:t> para lavar los vasos y los lienzos.</a:t>
            </a:r>
            <a:endParaRPr lang="es-MX" b="1" dirty="0"/>
          </a:p>
          <a:p>
            <a:endParaRPr lang="es-MX" dirty="0"/>
          </a:p>
        </p:txBody>
      </p:sp>
    </p:spTree>
    <p:extLst>
      <p:ext uri="{BB962C8B-B14F-4D97-AF65-F5344CB8AC3E}">
        <p14:creationId xmlns:p14="http://schemas.microsoft.com/office/powerpoint/2010/main" val="41883327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404664"/>
            <a:ext cx="7024744" cy="673144"/>
          </a:xfrm>
        </p:spPr>
        <p:txBody>
          <a:bodyPr>
            <a:normAutofit/>
          </a:bodyPr>
          <a:lstStyle/>
          <a:p>
            <a:r>
              <a:rPr lang="es-ES" sz="1800" b="1" dirty="0"/>
              <a:t>Para las vestiduras sagradas</a:t>
            </a:r>
            <a:r>
              <a:rPr lang="es-MX" sz="1800" b="1" dirty="0"/>
              <a:t/>
            </a:r>
            <a:br>
              <a:rPr lang="es-MX" sz="1800" b="1" dirty="0"/>
            </a:br>
            <a:endParaRPr lang="es-MX" sz="1800" dirty="0"/>
          </a:p>
        </p:txBody>
      </p:sp>
      <p:sp>
        <p:nvSpPr>
          <p:cNvPr id="3" name="2 Marcador de contenido"/>
          <p:cNvSpPr>
            <a:spLocks noGrp="1"/>
          </p:cNvSpPr>
          <p:nvPr>
            <p:ph idx="1"/>
          </p:nvPr>
        </p:nvSpPr>
        <p:spPr>
          <a:xfrm>
            <a:off x="611560" y="980728"/>
            <a:ext cx="7920880" cy="5472608"/>
          </a:xfrm>
        </p:spPr>
        <p:txBody>
          <a:bodyPr>
            <a:normAutofit fontScale="70000" lnSpcReduction="20000"/>
          </a:bodyPr>
          <a:lstStyle/>
          <a:p>
            <a:pPr algn="just"/>
            <a:r>
              <a:rPr lang="es-ES" dirty="0" smtClean="0"/>
              <a:t>Las </a:t>
            </a:r>
            <a:r>
              <a:rPr lang="es-ES" dirty="0"/>
              <a:t>señala como un distintivo propio del oficio que se desempeña, </a:t>
            </a:r>
            <a:r>
              <a:rPr lang="es-ES" dirty="0">
                <a:solidFill>
                  <a:srgbClr val="FF0000"/>
                </a:solidFill>
              </a:rPr>
              <a:t>deben contribuir al decoro de las acciones sagradas </a:t>
            </a:r>
            <a:r>
              <a:rPr lang="es-ES" dirty="0"/>
              <a:t>y deben bendecirse oportunamente.  </a:t>
            </a:r>
            <a:endParaRPr lang="es-MX" b="1" dirty="0"/>
          </a:p>
          <a:p>
            <a:pPr algn="just"/>
            <a:r>
              <a:rPr lang="es-ES" dirty="0">
                <a:solidFill>
                  <a:srgbClr val="FF0000"/>
                </a:solidFill>
              </a:rPr>
              <a:t>Son señaladas las vestiduras propias de cada ministerio</a:t>
            </a:r>
            <a:r>
              <a:rPr lang="es-ES" dirty="0"/>
              <a:t>, la vestidura común de todo ministro ordenado e instituido es el alba, con el cíngulo o sin él dependiendo de la forma, señala el uso del amito cuando sea necesario.  La vestidura propia del sacerdote celebrante es la casulla sobre el alba y la estola, del diácono es la dalmática, el alba y la estola. Los acólitos y lectores pueden vestir el alba. </a:t>
            </a:r>
            <a:endParaRPr lang="es-MX" b="1" dirty="0"/>
          </a:p>
          <a:p>
            <a:pPr algn="just"/>
            <a:r>
              <a:rPr lang="es-ES" dirty="0"/>
              <a:t>Resalta </a:t>
            </a:r>
            <a:r>
              <a:rPr lang="es-ES" dirty="0">
                <a:solidFill>
                  <a:srgbClr val="FF0000"/>
                </a:solidFill>
              </a:rPr>
              <a:t>la importancia y la libertad de las Conferencias Episcopales a fin de responder a las necesidades y costumbres de las diversas region</a:t>
            </a:r>
            <a:r>
              <a:rPr lang="es-ES" dirty="0"/>
              <a:t>es. </a:t>
            </a:r>
            <a:endParaRPr lang="es-ES" dirty="0" smtClean="0"/>
          </a:p>
          <a:p>
            <a:pPr algn="just"/>
            <a:r>
              <a:rPr lang="es-ES" dirty="0" smtClean="0"/>
              <a:t>Invita </a:t>
            </a:r>
            <a:r>
              <a:rPr lang="es-ES" dirty="0"/>
              <a:t>a que la </a:t>
            </a:r>
            <a:r>
              <a:rPr lang="es-ES" dirty="0">
                <a:solidFill>
                  <a:srgbClr val="FF0000"/>
                </a:solidFill>
              </a:rPr>
              <a:t>belleza y nobleza de las vestiduras no se busque en la abundancia de la ornamentación sobreañadida, sino en el material que se emplea y en su corte</a:t>
            </a:r>
            <a:r>
              <a:rPr lang="es-ES" dirty="0"/>
              <a:t>. Que la ornamentación </a:t>
            </a:r>
            <a:r>
              <a:rPr lang="es-ES" dirty="0">
                <a:solidFill>
                  <a:srgbClr val="FF0000"/>
                </a:solidFill>
              </a:rPr>
              <a:t>lleve figuras, imágenes o símbolos que indiquen su uso sagrado suprimiendo lo que no corresponda</a:t>
            </a:r>
            <a:r>
              <a:rPr lang="es-ES" dirty="0"/>
              <a:t>.</a:t>
            </a:r>
            <a:endParaRPr lang="es-MX" b="1" dirty="0"/>
          </a:p>
          <a:p>
            <a:pPr algn="just"/>
            <a:r>
              <a:rPr lang="es-ES" dirty="0"/>
              <a:t>El utilizo de los colores son señalados en cuanto que ayuden a la eficacia de los misterios celebrados y el sentido progresivo de la vida cristiana a lo largo del año litúrgico.</a:t>
            </a:r>
            <a:endParaRPr lang="es-MX" b="1" dirty="0"/>
          </a:p>
          <a:p>
            <a:pPr algn="just"/>
            <a:r>
              <a:rPr lang="es-ES" dirty="0"/>
              <a:t>Señala el uso del color por celebraciones y tiempos litúrgicos dando libertad en el uso de vestiduras festivas o más nobles, aunque no correspondan al color del día o hacer adaptaciones según las necesidades o modos de ser de los pueblos.</a:t>
            </a:r>
            <a:endParaRPr lang="es-MX" b="1" dirty="0"/>
          </a:p>
          <a:p>
            <a:endParaRPr lang="es-MX" dirty="0"/>
          </a:p>
        </p:txBody>
      </p:sp>
    </p:spTree>
    <p:extLst>
      <p:ext uri="{BB962C8B-B14F-4D97-AF65-F5344CB8AC3E}">
        <p14:creationId xmlns:p14="http://schemas.microsoft.com/office/powerpoint/2010/main" val="2464140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836712"/>
            <a:ext cx="7024744" cy="457120"/>
          </a:xfrm>
        </p:spPr>
        <p:txBody>
          <a:bodyPr>
            <a:normAutofit fontScale="90000"/>
          </a:bodyPr>
          <a:lstStyle/>
          <a:p>
            <a:r>
              <a:rPr lang="es-ES" sz="1800" b="1" dirty="0"/>
              <a:t>Otras cosas destinadas al uso de la iglesia</a:t>
            </a:r>
            <a:r>
              <a:rPr lang="es-MX" sz="1800" b="1" dirty="0"/>
              <a:t/>
            </a:r>
            <a:br>
              <a:rPr lang="es-MX" sz="1800" b="1" dirty="0"/>
            </a:br>
            <a:endParaRPr lang="es-MX" sz="1800" dirty="0"/>
          </a:p>
        </p:txBody>
      </p:sp>
      <p:sp>
        <p:nvSpPr>
          <p:cNvPr id="3" name="2 Marcador de contenido"/>
          <p:cNvSpPr>
            <a:spLocks noGrp="1"/>
          </p:cNvSpPr>
          <p:nvPr>
            <p:ph idx="1"/>
          </p:nvPr>
        </p:nvSpPr>
        <p:spPr>
          <a:xfrm>
            <a:off x="395536" y="1268760"/>
            <a:ext cx="8136904" cy="5544616"/>
          </a:xfrm>
        </p:spPr>
        <p:txBody>
          <a:bodyPr>
            <a:normAutofit fontScale="62500" lnSpcReduction="20000"/>
          </a:bodyPr>
          <a:lstStyle/>
          <a:p>
            <a:pPr algn="just"/>
            <a:r>
              <a:rPr lang="es-ES" dirty="0" smtClean="0">
                <a:solidFill>
                  <a:schemeClr val="tx1"/>
                </a:solidFill>
              </a:rPr>
              <a:t>Todas </a:t>
            </a:r>
            <a:r>
              <a:rPr lang="es-ES" dirty="0">
                <a:solidFill>
                  <a:schemeClr val="tx1"/>
                </a:solidFill>
              </a:rPr>
              <a:t>las cosas destinadas al uso litúrgico </a:t>
            </a:r>
            <a:r>
              <a:rPr lang="es-ES" dirty="0">
                <a:solidFill>
                  <a:srgbClr val="FF0000"/>
                </a:solidFill>
              </a:rPr>
              <a:t>sean dignas y aptas según su finalidad, los libros, la cruz del altar y la cruz que se lleva en procesión, aun las cosas de menor importancia se deben tener en cuenta el arte, la noble sencillez y la limpieza</a:t>
            </a:r>
            <a:r>
              <a:rPr lang="es-ES" dirty="0">
                <a:solidFill>
                  <a:schemeClr val="tx1"/>
                </a:solidFill>
              </a:rPr>
              <a:t>.</a:t>
            </a:r>
            <a:endParaRPr lang="es-MX" b="1" dirty="0">
              <a:solidFill>
                <a:schemeClr val="tx1"/>
              </a:solidFill>
            </a:endParaRPr>
          </a:p>
          <a:p>
            <a:pPr algn="just"/>
            <a:r>
              <a:rPr lang="es-ES" dirty="0">
                <a:solidFill>
                  <a:schemeClr val="tx1"/>
                </a:solidFill>
              </a:rPr>
              <a:t>Cuando se habla de los objetos para el uso litúrgico, del uso de adornos, etc., cabe recordar que no se trata de un embellecimiento genérico, extrínseco ni de objetos de carácter puramente utilitario, sino de objetos de </a:t>
            </a:r>
            <a:r>
              <a:rPr lang="es-ES" dirty="0">
                <a:solidFill>
                  <a:srgbClr val="FF0000"/>
                </a:solidFill>
              </a:rPr>
              <a:t>uso sagrado  que van detenidamente proyectados y que sean armónicamente pensados en conjunto con el edificio y los espacios litúrgicos</a:t>
            </a:r>
            <a:r>
              <a:rPr lang="es-ES" dirty="0">
                <a:solidFill>
                  <a:schemeClr val="tx1"/>
                </a:solidFill>
              </a:rPr>
              <a:t>.</a:t>
            </a:r>
            <a:endParaRPr lang="es-MX" b="1" dirty="0">
              <a:solidFill>
                <a:schemeClr val="tx1"/>
              </a:solidFill>
            </a:endParaRPr>
          </a:p>
          <a:p>
            <a:pPr algn="just"/>
            <a:r>
              <a:rPr lang="es-ES" dirty="0">
                <a:solidFill>
                  <a:schemeClr val="tx1"/>
                </a:solidFill>
              </a:rPr>
              <a:t>Cuando se escojan los elementos para el </a:t>
            </a:r>
            <a:r>
              <a:rPr lang="es-ES" dirty="0">
                <a:solidFill>
                  <a:srgbClr val="FF0000"/>
                </a:solidFill>
              </a:rPr>
              <a:t>mobiliario</a:t>
            </a:r>
            <a:r>
              <a:rPr lang="es-ES" dirty="0">
                <a:solidFill>
                  <a:schemeClr val="tx1"/>
                </a:solidFill>
              </a:rPr>
              <a:t> se tome en cuenta, una </a:t>
            </a:r>
            <a:r>
              <a:rPr lang="es-ES" dirty="0">
                <a:solidFill>
                  <a:srgbClr val="FF0000"/>
                </a:solidFill>
              </a:rPr>
              <a:t>sencillez noble antes que el lujo</a:t>
            </a:r>
            <a:r>
              <a:rPr lang="es-ES" dirty="0">
                <a:solidFill>
                  <a:schemeClr val="tx1"/>
                </a:solidFill>
              </a:rPr>
              <a:t>, que se cuide la verdad de las cosas y se busque </a:t>
            </a:r>
            <a:r>
              <a:rPr lang="es-ES" dirty="0">
                <a:solidFill>
                  <a:srgbClr val="FF0000"/>
                </a:solidFill>
              </a:rPr>
              <a:t>la educación de los fieles y la dignidad de todo el lugar sagrado</a:t>
            </a:r>
            <a:r>
              <a:rPr lang="es-ES" dirty="0">
                <a:solidFill>
                  <a:schemeClr val="tx1"/>
                </a:solidFill>
              </a:rPr>
              <a:t>.</a:t>
            </a:r>
            <a:endParaRPr lang="es-MX" b="1" dirty="0">
              <a:solidFill>
                <a:schemeClr val="tx1"/>
              </a:solidFill>
            </a:endParaRPr>
          </a:p>
          <a:p>
            <a:pPr algn="just"/>
            <a:r>
              <a:rPr lang="es-ES" dirty="0" smtClean="0">
                <a:solidFill>
                  <a:srgbClr val="FF0000"/>
                </a:solidFill>
              </a:rPr>
              <a:t>Autenticidad de </a:t>
            </a:r>
            <a:r>
              <a:rPr lang="es-ES" dirty="0">
                <a:solidFill>
                  <a:srgbClr val="FF0000"/>
                </a:solidFill>
              </a:rPr>
              <a:t>las formas, de los materiales y de la definición de los muebles y de objetos</a:t>
            </a:r>
            <a:r>
              <a:rPr lang="es-ES" dirty="0">
                <a:solidFill>
                  <a:schemeClr val="tx1"/>
                </a:solidFill>
              </a:rPr>
              <a:t>. Esto va en particular por la búsqueda y el uso de elementos naturales como por ejemplo flores, las plantas, la cera y la madera. Por lo que se refiere al adorno floral, puede ser oportuno proyectar uno o más floreros en el área presbiteral, no sólo por lo que se refiere al orden, sino por el uso litúrgico en los tiempos y en los modos habidos.</a:t>
            </a:r>
            <a:endParaRPr lang="es-MX" b="1" dirty="0">
              <a:solidFill>
                <a:schemeClr val="tx1"/>
              </a:solidFill>
            </a:endParaRPr>
          </a:p>
          <a:p>
            <a:pPr algn="just"/>
            <a:r>
              <a:rPr lang="es-ES" dirty="0">
                <a:solidFill>
                  <a:schemeClr val="tx1"/>
                </a:solidFill>
              </a:rPr>
              <a:t>Que se una al criterio primario de </a:t>
            </a:r>
            <a:r>
              <a:rPr lang="es-ES" dirty="0">
                <a:solidFill>
                  <a:srgbClr val="FF0000"/>
                </a:solidFill>
              </a:rPr>
              <a:t>la verdad al criterio de la sobriedad, el criterio de la coherencia estética</a:t>
            </a:r>
            <a:r>
              <a:rPr lang="es-ES" dirty="0">
                <a:solidFill>
                  <a:schemeClr val="tx1"/>
                </a:solidFill>
              </a:rPr>
              <a:t> con el conjunto del edificio y el criterio de la valorización de la creación artística recordando que es también permitido recurrir a nuevos materiales además de los materiales tradicionales.</a:t>
            </a:r>
            <a:endParaRPr lang="es-MX" b="1" dirty="0">
              <a:solidFill>
                <a:schemeClr val="tx1"/>
              </a:solidFill>
            </a:endParaRPr>
          </a:p>
          <a:p>
            <a:pPr algn="just"/>
            <a:r>
              <a:rPr lang="es-ES" dirty="0">
                <a:solidFill>
                  <a:schemeClr val="tx1"/>
                </a:solidFill>
              </a:rPr>
              <a:t>En la utilización de objetos antiguos, también es muy recomendables, que se tenga cuidado de respetar rigurosamente la identidad cultural, histórica y artística, evitando arbitrarias e incoherentes modificaciones</a:t>
            </a:r>
            <a:r>
              <a:rPr lang="es-ES" dirty="0" smtClean="0">
                <a:solidFill>
                  <a:schemeClr val="tx1"/>
                </a:solidFill>
              </a:rPr>
              <a:t>.</a:t>
            </a:r>
            <a:endParaRPr lang="es-MX" b="1" dirty="0">
              <a:solidFill>
                <a:schemeClr val="tx1"/>
              </a:solidFill>
            </a:endParaRPr>
          </a:p>
        </p:txBody>
      </p:sp>
    </p:spTree>
    <p:extLst>
      <p:ext uri="{BB962C8B-B14F-4D97-AF65-F5344CB8AC3E}">
        <p14:creationId xmlns:p14="http://schemas.microsoft.com/office/powerpoint/2010/main" val="18308011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673144"/>
          </a:xfrm>
        </p:spPr>
        <p:txBody>
          <a:bodyPr>
            <a:normAutofit fontScale="90000"/>
          </a:bodyPr>
          <a:lstStyle/>
          <a:p>
            <a:r>
              <a:rPr lang="es-ES" b="1" dirty="0"/>
              <a:t>CONCLUSION</a:t>
            </a:r>
            <a:r>
              <a:rPr lang="es-MX" b="1" dirty="0"/>
              <a:t/>
            </a:r>
            <a:br>
              <a:rPr lang="es-MX" b="1" dirty="0"/>
            </a:br>
            <a:endParaRPr lang="es-MX" dirty="0"/>
          </a:p>
        </p:txBody>
      </p:sp>
      <p:sp>
        <p:nvSpPr>
          <p:cNvPr id="3" name="2 Marcador de contenido"/>
          <p:cNvSpPr>
            <a:spLocks noGrp="1"/>
          </p:cNvSpPr>
          <p:nvPr>
            <p:ph idx="1"/>
          </p:nvPr>
        </p:nvSpPr>
        <p:spPr>
          <a:xfrm>
            <a:off x="1115616" y="1772816"/>
            <a:ext cx="6705193" cy="4059813"/>
          </a:xfrm>
        </p:spPr>
        <p:txBody>
          <a:bodyPr>
            <a:normAutofit fontScale="70000" lnSpcReduction="20000"/>
          </a:bodyPr>
          <a:lstStyle/>
          <a:p>
            <a:pPr algn="just"/>
            <a:r>
              <a:rPr lang="es-ES" dirty="0" smtClean="0">
                <a:solidFill>
                  <a:srgbClr val="FF0000"/>
                </a:solidFill>
              </a:rPr>
              <a:t>La </a:t>
            </a:r>
            <a:r>
              <a:rPr lang="es-ES" dirty="0">
                <a:solidFill>
                  <a:srgbClr val="FF0000"/>
                </a:solidFill>
              </a:rPr>
              <a:t>Institución General </a:t>
            </a:r>
            <a:r>
              <a:rPr lang="es-ES" dirty="0"/>
              <a:t>del Misal Romano al hablar de los espacios celebrativos, los lugares  y el ajuar litúrgico, </a:t>
            </a:r>
            <a:r>
              <a:rPr lang="es-ES" dirty="0">
                <a:solidFill>
                  <a:srgbClr val="FF0000"/>
                </a:solidFill>
              </a:rPr>
              <a:t>nos ofrece algunas líneas y criterios claves, que nos iluminan muy bien en la proyección, remodelación y conservación de los espacios litúrgicos y las cosas que se necesitan para el desarrollo de la Liturgia</a:t>
            </a:r>
            <a:r>
              <a:rPr lang="es-ES" dirty="0"/>
              <a:t>. Esta reflexión es un tentativo de mostrar aquellos números  de los </a:t>
            </a:r>
            <a:r>
              <a:rPr lang="es-ES" i="1" dirty="0" err="1"/>
              <a:t>prenotandas</a:t>
            </a:r>
            <a:r>
              <a:rPr lang="es-ES" dirty="0"/>
              <a:t> que pueden ser estudiados y luego propuestos para todos aquellos, artistas, arquitectos, ingenieros, sacerdotes, estudiosos o amantes de la Liturgia a fin de descubrir la riqueza de los libros litúrgicos, la formación e información que de ellos podemos recabar. En dichos instrumentos podemos </a:t>
            </a:r>
            <a:r>
              <a:rPr lang="es-ES" dirty="0">
                <a:solidFill>
                  <a:srgbClr val="FF0000"/>
                </a:solidFill>
              </a:rPr>
              <a:t>encontrar líneas o criterios básicos que nos puedan servir como punto de partida e iluminación en la toma grave de decisiones en nuestro ser y que hacer como depositarios de los tesoros de la Iglesia</a:t>
            </a:r>
            <a:r>
              <a:rPr lang="es-ES" dirty="0"/>
              <a:t>.</a:t>
            </a:r>
            <a:endParaRPr lang="es-MX" b="1" dirty="0"/>
          </a:p>
          <a:p>
            <a:endParaRPr lang="es-MX" dirty="0"/>
          </a:p>
        </p:txBody>
      </p:sp>
    </p:spTree>
    <p:extLst>
      <p:ext uri="{BB962C8B-B14F-4D97-AF65-F5344CB8AC3E}">
        <p14:creationId xmlns:p14="http://schemas.microsoft.com/office/powerpoint/2010/main" val="454827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608" y="908720"/>
            <a:ext cx="7344816" cy="5400600"/>
          </a:xfrm>
        </p:spPr>
        <p:txBody>
          <a:bodyPr>
            <a:normAutofit fontScale="85000" lnSpcReduction="20000"/>
          </a:bodyPr>
          <a:lstStyle/>
          <a:p>
            <a:pPr algn="just"/>
            <a:r>
              <a:rPr lang="es-MX" dirty="0" smtClean="0">
                <a:solidFill>
                  <a:srgbClr val="C00000"/>
                </a:solidFill>
              </a:rPr>
              <a:t>A raíz del Concilio Vaticano II </a:t>
            </a:r>
            <a:r>
              <a:rPr lang="es-MX" dirty="0" smtClean="0"/>
              <a:t>sobre </a:t>
            </a:r>
            <a:r>
              <a:rPr lang="es-MX" dirty="0"/>
              <a:t>todo en los años sesentas, </a:t>
            </a:r>
            <a:r>
              <a:rPr lang="es-MX" dirty="0">
                <a:solidFill>
                  <a:srgbClr val="C00000"/>
                </a:solidFill>
              </a:rPr>
              <a:t>se llevaron a cabo tentativas </a:t>
            </a:r>
            <a:r>
              <a:rPr lang="es-MX" dirty="0"/>
              <a:t>de poner en ejecución la reforma </a:t>
            </a:r>
            <a:r>
              <a:rPr lang="es-MX" dirty="0" smtClean="0"/>
              <a:t>litúrgica. </a:t>
            </a:r>
            <a:r>
              <a:rPr lang="es-MX" dirty="0">
                <a:solidFill>
                  <a:srgbClr val="C00000"/>
                </a:solidFill>
              </a:rPr>
              <a:t>La reforma litúrgica puso de manifiesto la importancia de los signos y de los símbolos en los ritos, tratando de eliminar lo profano o secular</a:t>
            </a:r>
            <a:r>
              <a:rPr lang="es-MX" dirty="0"/>
              <a:t>. Por desgracia en algún </a:t>
            </a:r>
            <a:r>
              <a:rPr lang="es-MX" dirty="0">
                <a:solidFill>
                  <a:srgbClr val="C00000"/>
                </a:solidFill>
              </a:rPr>
              <a:t>momento los espacios sagrados se volvieron iconoclastas y racionalistas</a:t>
            </a:r>
            <a:r>
              <a:rPr lang="es-MX" dirty="0"/>
              <a:t>, incapaces de hablar un lenguaje comprensible o motivante para el hombre contemporáneo.  Posteriormente, </a:t>
            </a:r>
            <a:r>
              <a:rPr lang="es-MX" dirty="0">
                <a:solidFill>
                  <a:srgbClr val="C00000"/>
                </a:solidFill>
              </a:rPr>
              <a:t>durante los años ochenta, surgió, con la decadencia del Movimiento Moderno y de su funcionalismo</a:t>
            </a:r>
            <a:r>
              <a:rPr lang="es-MX" dirty="0"/>
              <a:t>, se intenta retomar éste problema crucial, estrechamente ligado a los aspectos comunicativos de los espacios y de los edificios dedicados al culto. </a:t>
            </a:r>
            <a:r>
              <a:rPr lang="es-MX" dirty="0">
                <a:solidFill>
                  <a:srgbClr val="C00000"/>
                </a:solidFill>
              </a:rPr>
              <a:t>Tras el Postmodernismo, hemos visto aparecer intentos de hacer realidad las disposiciones de la Iglesia</a:t>
            </a:r>
            <a:r>
              <a:rPr lang="es-MX" dirty="0"/>
              <a:t>, se crean proyectos nuevos o remodelaciones que tratan de hacer referencia explícita entre figuras arquitectónicas y contenidos esenciales, disposiciones por parte de la Iglesia y las necesidades de las comunidades eclesiales</a:t>
            </a:r>
            <a:r>
              <a:rPr lang="es-MX" dirty="0" smtClean="0"/>
              <a:t>.</a:t>
            </a:r>
            <a:endParaRPr lang="es-MX" dirty="0"/>
          </a:p>
        </p:txBody>
      </p:sp>
    </p:spTree>
    <p:extLst>
      <p:ext uri="{BB962C8B-B14F-4D97-AF65-F5344CB8AC3E}">
        <p14:creationId xmlns:p14="http://schemas.microsoft.com/office/powerpoint/2010/main" val="3201614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51067" y="856127"/>
            <a:ext cx="6777317" cy="3508977"/>
          </a:xfrm>
        </p:spPr>
        <p:txBody>
          <a:bodyPr>
            <a:normAutofit fontScale="85000" lnSpcReduction="10000"/>
          </a:bodyPr>
          <a:lstStyle/>
          <a:p>
            <a:pPr algn="just"/>
            <a:r>
              <a:rPr lang="es-MX" dirty="0">
                <a:solidFill>
                  <a:srgbClr val="C00000"/>
                </a:solidFill>
              </a:rPr>
              <a:t>Hoy en día existen también variadas adaptaciones</a:t>
            </a:r>
            <a:r>
              <a:rPr lang="es-MX" dirty="0"/>
              <a:t> de los espacios ya existentes y vemos con cierto recelo </a:t>
            </a:r>
            <a:r>
              <a:rPr lang="es-MX" dirty="0">
                <a:solidFill>
                  <a:srgbClr val="C00000"/>
                </a:solidFill>
              </a:rPr>
              <a:t>el renacer de algunos estilos o mejor dicho “historicismos” </a:t>
            </a:r>
            <a:r>
              <a:rPr lang="es-MX" dirty="0"/>
              <a:t>que </a:t>
            </a:r>
            <a:r>
              <a:rPr lang="es-MX" dirty="0">
                <a:solidFill>
                  <a:srgbClr val="C00000"/>
                </a:solidFill>
              </a:rPr>
              <a:t>intentan rescatar la espiritualidad o el “simbolismo” </a:t>
            </a:r>
            <a:r>
              <a:rPr lang="es-MX" dirty="0"/>
              <a:t>que ha caído en desuso, formas y simbologías que derivan de las vivencias originarias de la Iglesia paleocristiana o también se recogen sistemas de signos y de imágenes contemporáneas en busca de una expresión figurativa, </a:t>
            </a:r>
            <a:r>
              <a:rPr lang="es-MX" dirty="0">
                <a:solidFill>
                  <a:srgbClr val="C00000"/>
                </a:solidFill>
              </a:rPr>
              <a:t>pero sigue siendo un campo abierto a la investigación y experimentación</a:t>
            </a:r>
            <a:r>
              <a:rPr lang="es-MX" dirty="0"/>
              <a:t>.</a:t>
            </a:r>
          </a:p>
          <a:p>
            <a:endParaRPr lang="es-MX" dirty="0"/>
          </a:p>
        </p:txBody>
      </p:sp>
    </p:spTree>
    <p:extLst>
      <p:ext uri="{BB962C8B-B14F-4D97-AF65-F5344CB8AC3E}">
        <p14:creationId xmlns:p14="http://schemas.microsoft.com/office/powerpoint/2010/main" val="3705290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908720"/>
            <a:ext cx="7344816" cy="5328592"/>
          </a:xfrm>
        </p:spPr>
        <p:txBody>
          <a:bodyPr>
            <a:normAutofit fontScale="92500" lnSpcReduction="20000"/>
          </a:bodyPr>
          <a:lstStyle/>
          <a:p>
            <a:pPr algn="just"/>
            <a:r>
              <a:rPr lang="es-MX" dirty="0"/>
              <a:t>Sin embargo </a:t>
            </a:r>
            <a:r>
              <a:rPr lang="es-MX" dirty="0">
                <a:solidFill>
                  <a:srgbClr val="C00000"/>
                </a:solidFill>
              </a:rPr>
              <a:t>se pueden observar en la realidad que las propuestas del Concilio no se han puesto del todo en práctica sino de una manera limitada.</a:t>
            </a:r>
            <a:r>
              <a:rPr lang="es-MX" dirty="0"/>
              <a:t> </a:t>
            </a:r>
            <a:r>
              <a:rPr lang="es-MX" dirty="0">
                <a:solidFill>
                  <a:srgbClr val="C00000"/>
                </a:solidFill>
              </a:rPr>
              <a:t>La configuración de la asamblea, el ambón, la sede, la posición del altar y su forma, también el tabernáculo o la fuente bautismal, son temas, en la mayoría de los casos, inabordables</a:t>
            </a:r>
            <a:r>
              <a:rPr lang="es-MX" dirty="0"/>
              <a:t>.</a:t>
            </a:r>
          </a:p>
          <a:p>
            <a:pPr algn="just"/>
            <a:r>
              <a:rPr lang="es-MX" dirty="0">
                <a:solidFill>
                  <a:srgbClr val="C00000"/>
                </a:solidFill>
              </a:rPr>
              <a:t>De aquí la necesidad de sensibilizar sobre este tema</a:t>
            </a:r>
            <a:r>
              <a:rPr lang="es-MX" dirty="0"/>
              <a:t>, y que mejor, desde un documento litúrgico como es la Tercera Edición de la Institución General del Misal Romano que nos ofrece indicaciones importantes en manera de </a:t>
            </a:r>
            <a:r>
              <a:rPr lang="es-MX" dirty="0">
                <a:solidFill>
                  <a:srgbClr val="C00000"/>
                </a:solidFill>
              </a:rPr>
              <a:t>encontrar un “cómo” o “qué tener en cuanta al proyectar o disponer” </a:t>
            </a:r>
            <a:r>
              <a:rPr lang="es-MX" dirty="0"/>
              <a:t>el ornato de las iglesias, los espacios litúrgicos y las cosas que se necesitan para la celebración de la Eucaristía, en manera que se logre dar forma a la más profunda experiencia de fe, de encuentro y contemplación</a:t>
            </a:r>
          </a:p>
        </p:txBody>
      </p:sp>
    </p:spTree>
    <p:extLst>
      <p:ext uri="{BB962C8B-B14F-4D97-AF65-F5344CB8AC3E}">
        <p14:creationId xmlns:p14="http://schemas.microsoft.com/office/powerpoint/2010/main" val="457881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2400" b="1" dirty="0"/>
              <a:t>CAPITULO V</a:t>
            </a:r>
            <a:r>
              <a:rPr lang="es-MX" sz="2400" dirty="0"/>
              <a:t/>
            </a:r>
            <a:br>
              <a:rPr lang="es-MX" sz="2400" dirty="0"/>
            </a:br>
            <a:r>
              <a:rPr lang="es-MX" sz="2400" b="1" dirty="0"/>
              <a:t>DISPOSICIÓN Y ORNATO DE LAS IGLESIAS PARA LA CELEBRACION </a:t>
            </a:r>
            <a:r>
              <a:rPr lang="es-MX" sz="2400" b="1" dirty="0" smtClean="0"/>
              <a:t>EUCARISTICA</a:t>
            </a:r>
            <a:endParaRPr lang="es-MX" sz="2400" dirty="0"/>
          </a:p>
        </p:txBody>
      </p:sp>
      <p:sp>
        <p:nvSpPr>
          <p:cNvPr id="3" name="2 Marcador de contenido"/>
          <p:cNvSpPr>
            <a:spLocks noGrp="1"/>
          </p:cNvSpPr>
          <p:nvPr>
            <p:ph idx="1"/>
          </p:nvPr>
        </p:nvSpPr>
        <p:spPr>
          <a:xfrm>
            <a:off x="1043492" y="2323652"/>
            <a:ext cx="6777317" cy="3913660"/>
          </a:xfrm>
        </p:spPr>
        <p:txBody>
          <a:bodyPr>
            <a:normAutofit fontScale="85000" lnSpcReduction="20000"/>
          </a:bodyPr>
          <a:lstStyle/>
          <a:p>
            <a:pPr algn="just"/>
            <a:r>
              <a:rPr lang="es-ES" dirty="0" smtClean="0">
                <a:solidFill>
                  <a:schemeClr val="tx1"/>
                </a:solidFill>
              </a:rPr>
              <a:t>PRINCIPIOS GENERALES</a:t>
            </a:r>
          </a:p>
          <a:p>
            <a:pPr algn="just"/>
            <a:r>
              <a:rPr lang="es-ES" dirty="0" smtClean="0">
                <a:solidFill>
                  <a:srgbClr val="C00000"/>
                </a:solidFill>
              </a:rPr>
              <a:t>El </a:t>
            </a:r>
            <a:r>
              <a:rPr lang="es-ES" dirty="0">
                <a:solidFill>
                  <a:srgbClr val="C00000"/>
                </a:solidFill>
              </a:rPr>
              <a:t>edificio litúrgico eclesial es el lugar en el cual se reúne la asamblea litúrgica</a:t>
            </a:r>
            <a:r>
              <a:rPr lang="es-ES" dirty="0"/>
              <a:t> para escuchar la palabra de Dios, para elevar a El oraciones de intercesión y de alabanza y sobre todo para celebrar los santos misterios, </a:t>
            </a:r>
            <a:r>
              <a:rPr lang="es-ES" dirty="0">
                <a:solidFill>
                  <a:srgbClr val="C00000"/>
                </a:solidFill>
              </a:rPr>
              <a:t>se convierte así en imagen espacial de la Iglesia</a:t>
            </a:r>
            <a:r>
              <a:rPr lang="es-ES" dirty="0"/>
              <a:t>, templo de Dios edificado con piedras vivas.</a:t>
            </a:r>
            <a:endParaRPr lang="es-MX" b="1" dirty="0"/>
          </a:p>
          <a:p>
            <a:pPr algn="just"/>
            <a:r>
              <a:rPr lang="es-ES" dirty="0">
                <a:solidFill>
                  <a:srgbClr val="C00000"/>
                </a:solidFill>
              </a:rPr>
              <a:t>Los edificios de la Iglesia</a:t>
            </a:r>
            <a:r>
              <a:rPr lang="es-ES" dirty="0"/>
              <a:t>, a través del tiempo, con sus formas arquitectónicas concretas por el variar de las épocas, expresiones artísticas y arquitectónicas, </a:t>
            </a:r>
            <a:r>
              <a:rPr lang="es-ES" dirty="0">
                <a:solidFill>
                  <a:srgbClr val="C00000"/>
                </a:solidFill>
              </a:rPr>
              <a:t>se han convertido en una imagen relativa de ésta auto comprensión</a:t>
            </a:r>
            <a:r>
              <a:rPr lang="es-ES" dirty="0"/>
              <a:t>, mostrando que tipo de Iglesia se vivía en esa época. </a:t>
            </a:r>
            <a:endParaRPr lang="es-MX" b="1" dirty="0"/>
          </a:p>
        </p:txBody>
      </p:sp>
    </p:spTree>
    <p:extLst>
      <p:ext uri="{BB962C8B-B14F-4D97-AF65-F5344CB8AC3E}">
        <p14:creationId xmlns:p14="http://schemas.microsoft.com/office/powerpoint/2010/main" val="1890681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10000"/>
          </a:bodyPr>
          <a:lstStyle/>
          <a:p>
            <a:pPr algn="just"/>
            <a:r>
              <a:rPr lang="es-ES" b="1" i="1" dirty="0" smtClean="0"/>
              <a:t>IGMR 288 </a:t>
            </a:r>
            <a:r>
              <a:rPr lang="es-ES" i="1" dirty="0" smtClean="0"/>
              <a:t>:“el </a:t>
            </a:r>
            <a:r>
              <a:rPr lang="es-ES" i="1" dirty="0"/>
              <a:t>pueblo de Dios se congrega generalmente en la iglesia, o cuando no la hay o resulta insuficiente, en algún lugar honesto”</a:t>
            </a:r>
            <a:r>
              <a:rPr lang="es-ES" dirty="0"/>
              <a:t>. </a:t>
            </a:r>
            <a:r>
              <a:rPr lang="es-ES" dirty="0" smtClean="0"/>
              <a:t>La IGMR Nos </a:t>
            </a:r>
            <a:r>
              <a:rPr lang="es-ES" dirty="0"/>
              <a:t>da una comprensión de quien es </a:t>
            </a:r>
            <a:r>
              <a:rPr lang="es-ES" dirty="0">
                <a:solidFill>
                  <a:srgbClr val="FF0000"/>
                </a:solidFill>
              </a:rPr>
              <a:t>el sujeto (la Iglesia, la comunidad) que solicita o está tratando de satisfacer una necesidad de espacio litúrgico</a:t>
            </a:r>
            <a:r>
              <a:rPr lang="es-ES" dirty="0"/>
              <a:t>. Si la Iglesia está compuesta por personas, antes que nada </a:t>
            </a:r>
            <a:r>
              <a:rPr lang="es-ES" dirty="0">
                <a:solidFill>
                  <a:srgbClr val="FF0000"/>
                </a:solidFill>
              </a:rPr>
              <a:t>es una estructura viva, es comunión y comunidad, es participación</a:t>
            </a:r>
            <a:r>
              <a:rPr lang="es-ES" dirty="0"/>
              <a:t>. Así al edificio del culto cristiano corresponde a la comprensión que la Iglesia como pueblo de Dios tiene de sí misma. </a:t>
            </a:r>
            <a:endParaRPr lang="es-MX" b="1" dirty="0"/>
          </a:p>
          <a:p>
            <a:endParaRPr lang="es-MX" dirty="0"/>
          </a:p>
        </p:txBody>
      </p:sp>
    </p:spTree>
    <p:extLst>
      <p:ext uri="{BB962C8B-B14F-4D97-AF65-F5344CB8AC3E}">
        <p14:creationId xmlns:p14="http://schemas.microsoft.com/office/powerpoint/2010/main" val="221404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908720"/>
            <a:ext cx="6705193" cy="4923909"/>
          </a:xfrm>
        </p:spPr>
        <p:txBody>
          <a:bodyPr>
            <a:normAutofit fontScale="92500" lnSpcReduction="20000"/>
          </a:bodyPr>
          <a:lstStyle/>
          <a:p>
            <a:pPr algn="just"/>
            <a:r>
              <a:rPr lang="es-MX" dirty="0"/>
              <a:t>Es en este contexto que podemos pedir que al momento de proyectar una iglesia, </a:t>
            </a:r>
            <a:r>
              <a:rPr lang="es-MX" dirty="0">
                <a:solidFill>
                  <a:srgbClr val="FF0000"/>
                </a:solidFill>
              </a:rPr>
              <a:t>los proyectistas (arquitectos, ingenieros, sacerdotes, etc.) no partan solamente de la imagen externa del edificio en cuanto a volúmenes, internos y externos, para integrarlos en un contexto urbanístico conveniente o crear solo obras de arte</a:t>
            </a:r>
            <a:r>
              <a:rPr lang="es-MX" dirty="0"/>
              <a:t>. </a:t>
            </a:r>
            <a:endParaRPr lang="es-MX" dirty="0" smtClean="0"/>
          </a:p>
          <a:p>
            <a:pPr algn="just"/>
            <a:r>
              <a:rPr lang="es-MX" dirty="0"/>
              <a:t>Al pensar en el edificio </a:t>
            </a:r>
            <a:r>
              <a:rPr lang="es-MX" dirty="0">
                <a:solidFill>
                  <a:srgbClr val="FF0000"/>
                </a:solidFill>
              </a:rPr>
              <a:t>sagrado las necesidades de la asamblea dentro del espacio arquitectónico se convertirán en lugares o signos que por su distribución correspondan a la imagen que se quiere mostrar de Iglesia como pueden ser la comunión, la participación, la peregrinación (movimientos al interior del espacio), la jerarquía, la presidencia, etc. </a:t>
            </a:r>
            <a:endParaRPr lang="es-MX" dirty="0"/>
          </a:p>
        </p:txBody>
      </p:sp>
    </p:spTree>
    <p:extLst>
      <p:ext uri="{BB962C8B-B14F-4D97-AF65-F5344CB8AC3E}">
        <p14:creationId xmlns:p14="http://schemas.microsoft.com/office/powerpoint/2010/main" val="3869974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836712"/>
            <a:ext cx="7272808" cy="5472608"/>
          </a:xfrm>
        </p:spPr>
        <p:txBody>
          <a:bodyPr>
            <a:normAutofit fontScale="85000" lnSpcReduction="10000"/>
          </a:bodyPr>
          <a:lstStyle/>
          <a:p>
            <a:pPr algn="just"/>
            <a:r>
              <a:rPr lang="es-ES" dirty="0" smtClean="0"/>
              <a:t>Por </a:t>
            </a:r>
            <a:r>
              <a:rPr lang="es-ES" dirty="0"/>
              <a:t>consiguiente </a:t>
            </a:r>
            <a:r>
              <a:rPr lang="es-ES" dirty="0">
                <a:solidFill>
                  <a:srgbClr val="FF0000"/>
                </a:solidFill>
              </a:rPr>
              <a:t>la comunidad diocesana y local, con el obispo a la cabeza y sus representantes en las parroquias, se deben esforzar en actualizar el proyecto eclesiológico litúrgico </a:t>
            </a:r>
            <a:r>
              <a:rPr lang="es-ES" dirty="0"/>
              <a:t>que nos llega del Concilio Vaticano II que, en síntesis, expresa </a:t>
            </a:r>
            <a:r>
              <a:rPr lang="es-ES" b="1" dirty="0"/>
              <a:t>dos convicciones</a:t>
            </a:r>
            <a:r>
              <a:rPr lang="es-ES" dirty="0"/>
              <a:t>: </a:t>
            </a:r>
            <a:r>
              <a:rPr lang="es-ES" dirty="0">
                <a:solidFill>
                  <a:srgbClr val="FF0000"/>
                </a:solidFill>
              </a:rPr>
              <a:t>La Iglesia es misterio de comunión y es el pueblo de Dios peregrinante hacia la Jerusalén celestial.</a:t>
            </a:r>
            <a:r>
              <a:rPr lang="es-ES" dirty="0"/>
              <a:t> Con </a:t>
            </a:r>
            <a:r>
              <a:rPr lang="es-ES" b="1" dirty="0"/>
              <a:t>tres claves de renovación </a:t>
            </a:r>
            <a:r>
              <a:rPr lang="es-ES" dirty="0"/>
              <a:t>conciliar: </a:t>
            </a:r>
            <a:r>
              <a:rPr lang="es-ES" dirty="0">
                <a:solidFill>
                  <a:srgbClr val="FF0000"/>
                </a:solidFill>
              </a:rPr>
              <a:t>Recuperación de las formas y estructuras originales de la liturgia centrada en la eucaristía en su dinamismo Pascual</a:t>
            </a:r>
            <a:r>
              <a:rPr lang="es-ES" dirty="0"/>
              <a:t>. El cambio </a:t>
            </a:r>
            <a:r>
              <a:rPr lang="es-ES" dirty="0">
                <a:solidFill>
                  <a:srgbClr val="FF0000"/>
                </a:solidFill>
              </a:rPr>
              <a:t>de un culto </a:t>
            </a:r>
            <a:r>
              <a:rPr lang="es-ES" dirty="0" err="1">
                <a:solidFill>
                  <a:srgbClr val="FF0000"/>
                </a:solidFill>
              </a:rPr>
              <a:t>clericalizado</a:t>
            </a:r>
            <a:r>
              <a:rPr lang="es-ES" dirty="0">
                <a:solidFill>
                  <a:srgbClr val="FF0000"/>
                </a:solidFill>
              </a:rPr>
              <a:t> a una celebración participada de un cuerpo orgánico jerárquicamente ordenado, sacramento fundamental del cuerpo de Cristo</a:t>
            </a:r>
            <a:r>
              <a:rPr lang="es-ES" dirty="0"/>
              <a:t>. Y </a:t>
            </a:r>
            <a:r>
              <a:rPr lang="es-ES" dirty="0">
                <a:solidFill>
                  <a:srgbClr val="FF0000"/>
                </a:solidFill>
              </a:rPr>
              <a:t>la propuesta de un lenguaje sacramental en el que los signos vuelven a tener gran importancia</a:t>
            </a:r>
            <a:r>
              <a:rPr lang="es-ES" dirty="0"/>
              <a:t>. De aquí que, quien realice el proyecto de los edificios eclesiales, debe tomar la identidad y carácter de estas realidades que no son tangibles para plasmarlas en formas y espacios visibles.</a:t>
            </a:r>
            <a:endParaRPr lang="es-MX" b="1" dirty="0"/>
          </a:p>
          <a:p>
            <a:endParaRPr lang="es-MX" dirty="0"/>
          </a:p>
        </p:txBody>
      </p:sp>
    </p:spTree>
    <p:extLst>
      <p:ext uri="{BB962C8B-B14F-4D97-AF65-F5344CB8AC3E}">
        <p14:creationId xmlns:p14="http://schemas.microsoft.com/office/powerpoint/2010/main" val="42135950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243</TotalTime>
  <Words>4306</Words>
  <Application>Microsoft Office PowerPoint</Application>
  <PresentationFormat>Presentación en pantalla (4:3)</PresentationFormat>
  <Paragraphs>76</Paragraphs>
  <Slides>29</Slides>
  <Notes>0</Notes>
  <HiddenSlides>0</HiddenSlides>
  <MMClips>0</MMClips>
  <ScaleCrop>false</ScaleCrop>
  <HeadingPairs>
    <vt:vector size="4" baseType="variant">
      <vt:variant>
        <vt:lpstr>Tema</vt:lpstr>
      </vt:variant>
      <vt:variant>
        <vt:i4>1</vt:i4>
      </vt:variant>
      <vt:variant>
        <vt:lpstr>Títulos de diapositiva</vt:lpstr>
      </vt:variant>
      <vt:variant>
        <vt:i4>29</vt:i4>
      </vt:variant>
    </vt:vector>
  </HeadingPairs>
  <TitlesOfParts>
    <vt:vector size="30" baseType="lpstr">
      <vt:lpstr>Austin</vt:lpstr>
      <vt:lpstr>El espacio celebrativo,  los lugares y el ajuar litúrgico según el Misal Romano, Tercera Edición</vt:lpstr>
      <vt:lpstr>INTRODUCCION</vt:lpstr>
      <vt:lpstr>Presentación de PowerPoint</vt:lpstr>
      <vt:lpstr>Presentación de PowerPoint</vt:lpstr>
      <vt:lpstr>Presentación de PowerPoint</vt:lpstr>
      <vt:lpstr>CAPITULO V DISPOSICIÓN Y ORNATO DE LAS IGLESIAS PARA LA CELEBRACION EUCARISTICA</vt:lpstr>
      <vt:lpstr>Presentación de PowerPoint</vt:lpstr>
      <vt:lpstr>Presentación de PowerPoint</vt:lpstr>
      <vt:lpstr>Presentación de PowerPoint</vt:lpstr>
      <vt:lpstr>Presentación de PowerPoint</vt:lpstr>
      <vt:lpstr>Presentación de PowerPoint</vt:lpstr>
      <vt:lpstr>SINTESIS:</vt:lpstr>
      <vt:lpstr>II. Disposición del Presbiterio para la celebración eucarística </vt:lpstr>
      <vt:lpstr>Presentación de PowerPoint</vt:lpstr>
      <vt:lpstr>El altar y su ornato</vt:lpstr>
      <vt:lpstr>Presentación de PowerPoint</vt:lpstr>
      <vt:lpstr>El ambón</vt:lpstr>
      <vt:lpstr>La Sede del sacerdote celebrante y otros asientos</vt:lpstr>
      <vt:lpstr>III. Disposición de la Iglesia</vt:lpstr>
      <vt:lpstr>El lugar del coro y de los instrumentos musicales</vt:lpstr>
      <vt:lpstr>El lugar de conservación de la Santísima Eucaristía</vt:lpstr>
      <vt:lpstr>Imágenes sagradas </vt:lpstr>
      <vt:lpstr>Presentación de PowerPoint</vt:lpstr>
      <vt:lpstr>CAPITULO VI COSAS QUE SE NECESITAN PARA LA CELEBRACION DE LA MISA</vt:lpstr>
      <vt:lpstr>En cuanto a los utensilios sagrado en general</vt:lpstr>
      <vt:lpstr>En cuanto a los vasos sagrados </vt:lpstr>
      <vt:lpstr>Para las vestiduras sagradas </vt:lpstr>
      <vt:lpstr>Otras cosas destinadas al uso de la iglesia </vt:lpstr>
      <vt:lpstr>CONCLUSION </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Luffi</dc:creator>
  <cp:lastModifiedBy>Luffi</cp:lastModifiedBy>
  <cp:revision>27</cp:revision>
  <dcterms:created xsi:type="dcterms:W3CDTF">2013-08-07T05:10:02Z</dcterms:created>
  <dcterms:modified xsi:type="dcterms:W3CDTF">2013-08-07T18:32:38Z</dcterms:modified>
</cp:coreProperties>
</file>